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08" r:id="rId2"/>
    <p:sldMasterId id="2147484080" r:id="rId3"/>
    <p:sldMasterId id="2147484116" r:id="rId4"/>
    <p:sldMasterId id="2147484236" r:id="rId5"/>
    <p:sldMasterId id="2147484356" r:id="rId6"/>
    <p:sldMasterId id="2147484368" r:id="rId7"/>
    <p:sldMasterId id="2147484380" r:id="rId8"/>
    <p:sldMasterId id="2147484392" r:id="rId9"/>
    <p:sldMasterId id="2147484404" r:id="rId10"/>
    <p:sldMasterId id="2147484416" r:id="rId11"/>
    <p:sldMasterId id="2147484440" r:id="rId12"/>
    <p:sldMasterId id="2147484464" r:id="rId13"/>
    <p:sldMasterId id="2147484488" r:id="rId14"/>
    <p:sldMasterId id="2147484512" r:id="rId15"/>
    <p:sldMasterId id="2147484524" r:id="rId16"/>
    <p:sldMasterId id="2147484548" r:id="rId17"/>
    <p:sldMasterId id="2147484560" r:id="rId18"/>
  </p:sldMasterIdLst>
  <p:notesMasterIdLst>
    <p:notesMasterId r:id="rId159"/>
  </p:notesMasterIdLst>
  <p:handoutMasterIdLst>
    <p:handoutMasterId r:id="rId160"/>
  </p:handoutMasterIdLst>
  <p:sldIdLst>
    <p:sldId id="1045" r:id="rId19"/>
    <p:sldId id="257" r:id="rId20"/>
    <p:sldId id="928" r:id="rId21"/>
    <p:sldId id="909" r:id="rId22"/>
    <p:sldId id="851" r:id="rId23"/>
    <p:sldId id="852" r:id="rId24"/>
    <p:sldId id="1067" r:id="rId25"/>
    <p:sldId id="853" r:id="rId26"/>
    <p:sldId id="854" r:id="rId27"/>
    <p:sldId id="912" r:id="rId28"/>
    <p:sldId id="913" r:id="rId29"/>
    <p:sldId id="910" r:id="rId30"/>
    <p:sldId id="694" r:id="rId31"/>
    <p:sldId id="1006" r:id="rId32"/>
    <p:sldId id="1081" r:id="rId33"/>
    <p:sldId id="1082" r:id="rId34"/>
    <p:sldId id="1083" r:id="rId35"/>
    <p:sldId id="1084" r:id="rId36"/>
    <p:sldId id="1058" r:id="rId37"/>
    <p:sldId id="1046" r:id="rId38"/>
    <p:sldId id="1049" r:id="rId39"/>
    <p:sldId id="1053" r:id="rId40"/>
    <p:sldId id="1056" r:id="rId41"/>
    <p:sldId id="1059" r:id="rId42"/>
    <p:sldId id="1054" r:id="rId43"/>
    <p:sldId id="1057" r:id="rId44"/>
    <p:sldId id="1047" r:id="rId45"/>
    <p:sldId id="1055" r:id="rId46"/>
    <p:sldId id="1052" r:id="rId47"/>
    <p:sldId id="1062" r:id="rId48"/>
    <p:sldId id="1063" r:id="rId49"/>
    <p:sldId id="1064" r:id="rId50"/>
    <p:sldId id="1065" r:id="rId51"/>
    <p:sldId id="1066" r:id="rId52"/>
    <p:sldId id="855" r:id="rId53"/>
    <p:sldId id="1007" r:id="rId54"/>
    <p:sldId id="1008" r:id="rId55"/>
    <p:sldId id="1009" r:id="rId56"/>
    <p:sldId id="1010" r:id="rId57"/>
    <p:sldId id="911" r:id="rId58"/>
    <p:sldId id="950" r:id="rId59"/>
    <p:sldId id="555" r:id="rId60"/>
    <p:sldId id="556" r:id="rId61"/>
    <p:sldId id="557" r:id="rId62"/>
    <p:sldId id="558" r:id="rId63"/>
    <p:sldId id="559" r:id="rId64"/>
    <p:sldId id="560" r:id="rId65"/>
    <p:sldId id="561" r:id="rId66"/>
    <p:sldId id="562" r:id="rId67"/>
    <p:sldId id="914" r:id="rId68"/>
    <p:sldId id="996" r:id="rId69"/>
    <p:sldId id="997" r:id="rId70"/>
    <p:sldId id="998" r:id="rId71"/>
    <p:sldId id="858" r:id="rId72"/>
    <p:sldId id="857" r:id="rId73"/>
    <p:sldId id="867" r:id="rId74"/>
    <p:sldId id="859" r:id="rId75"/>
    <p:sldId id="915" r:id="rId76"/>
    <p:sldId id="916" r:id="rId77"/>
    <p:sldId id="917" r:id="rId78"/>
    <p:sldId id="1011" r:id="rId79"/>
    <p:sldId id="918" r:id="rId80"/>
    <p:sldId id="1060" r:id="rId81"/>
    <p:sldId id="862" r:id="rId82"/>
    <p:sldId id="863" r:id="rId83"/>
    <p:sldId id="864" r:id="rId84"/>
    <p:sldId id="1073" r:id="rId85"/>
    <p:sldId id="1074" r:id="rId86"/>
    <p:sldId id="1075" r:id="rId87"/>
    <p:sldId id="1076" r:id="rId88"/>
    <p:sldId id="1077" r:id="rId89"/>
    <p:sldId id="1012" r:id="rId90"/>
    <p:sldId id="865" r:id="rId91"/>
    <p:sldId id="866" r:id="rId92"/>
    <p:sldId id="873" r:id="rId93"/>
    <p:sldId id="874" r:id="rId94"/>
    <p:sldId id="875" r:id="rId95"/>
    <p:sldId id="876" r:id="rId96"/>
    <p:sldId id="922" r:id="rId97"/>
    <p:sldId id="924" r:id="rId98"/>
    <p:sldId id="925" r:id="rId99"/>
    <p:sldId id="877" r:id="rId100"/>
    <p:sldId id="958" r:id="rId101"/>
    <p:sldId id="1036" r:id="rId102"/>
    <p:sldId id="1037" r:id="rId103"/>
    <p:sldId id="1038" r:id="rId104"/>
    <p:sldId id="1039" r:id="rId105"/>
    <p:sldId id="1040" r:id="rId106"/>
    <p:sldId id="1041" r:id="rId107"/>
    <p:sldId id="957" r:id="rId108"/>
    <p:sldId id="920" r:id="rId109"/>
    <p:sldId id="927" r:id="rId110"/>
    <p:sldId id="850" r:id="rId111"/>
    <p:sldId id="926" r:id="rId112"/>
    <p:sldId id="991" r:id="rId113"/>
    <p:sldId id="906" r:id="rId114"/>
    <p:sldId id="907" r:id="rId115"/>
    <p:sldId id="1070" r:id="rId116"/>
    <p:sldId id="1071" r:id="rId117"/>
    <p:sldId id="1061" r:id="rId118"/>
    <p:sldId id="908" r:id="rId119"/>
    <p:sldId id="929" r:id="rId120"/>
    <p:sldId id="931" r:id="rId121"/>
    <p:sldId id="936" r:id="rId122"/>
    <p:sldId id="935" r:id="rId123"/>
    <p:sldId id="937" r:id="rId124"/>
    <p:sldId id="1004" r:id="rId125"/>
    <p:sldId id="1080" r:id="rId126"/>
    <p:sldId id="933" r:id="rId127"/>
    <p:sldId id="934" r:id="rId128"/>
    <p:sldId id="954" r:id="rId129"/>
    <p:sldId id="955" r:id="rId130"/>
    <p:sldId id="956" r:id="rId131"/>
    <p:sldId id="947" r:id="rId132"/>
    <p:sldId id="961" r:id="rId133"/>
    <p:sldId id="962" r:id="rId134"/>
    <p:sldId id="963" r:id="rId135"/>
    <p:sldId id="964" r:id="rId136"/>
    <p:sldId id="966" r:id="rId137"/>
    <p:sldId id="967" r:id="rId138"/>
    <p:sldId id="989" r:id="rId139"/>
    <p:sldId id="968" r:id="rId140"/>
    <p:sldId id="971" r:id="rId141"/>
    <p:sldId id="972" r:id="rId142"/>
    <p:sldId id="973" r:id="rId143"/>
    <p:sldId id="974" r:id="rId144"/>
    <p:sldId id="975" r:id="rId145"/>
    <p:sldId id="976" r:id="rId146"/>
    <p:sldId id="977" r:id="rId147"/>
    <p:sldId id="978" r:id="rId148"/>
    <p:sldId id="979" r:id="rId149"/>
    <p:sldId id="980" r:id="rId150"/>
    <p:sldId id="981" r:id="rId151"/>
    <p:sldId id="939" r:id="rId152"/>
    <p:sldId id="1034" r:id="rId153"/>
    <p:sldId id="1035" r:id="rId154"/>
    <p:sldId id="999" r:id="rId155"/>
    <p:sldId id="1000" r:id="rId156"/>
    <p:sldId id="1001" r:id="rId157"/>
    <p:sldId id="278" r:id="rId158"/>
  </p:sldIdLst>
  <p:sldSz cx="9144000" cy="6858000" type="screen4x3"/>
  <p:notesSz cx="6796088" cy="9928225"/>
  <p:embeddedFontLst>
    <p:embeddedFont>
      <p:font typeface="Angsana New" panose="02020603050405020304" pitchFamily="18" charset="-34"/>
      <p:regular r:id="rId161"/>
      <p:bold r:id="rId162"/>
      <p:italic r:id="rId163"/>
      <p:boldItalic r:id="rId164"/>
    </p:embeddedFont>
    <p:embeddedFont>
      <p:font typeface="Tahoma" panose="020B0604030504040204" pitchFamily="34" charset="0"/>
      <p:regular r:id="rId165"/>
      <p:bold r:id="rId166"/>
    </p:embeddedFont>
    <p:embeddedFont>
      <p:font typeface="Verdana" panose="020B0604030504040204" pitchFamily="34" charset="0"/>
      <p:regular r:id="rId167"/>
      <p:bold r:id="rId168"/>
      <p:italic r:id="rId169"/>
      <p:boldItalic r:id="rId170"/>
    </p:embeddedFont>
    <p:embeddedFont>
      <p:font typeface="Browallia New" panose="020B0604020202020204" pitchFamily="34" charset="-34"/>
      <p:regular r:id="rId171"/>
      <p:bold r:id="rId172"/>
      <p:italic r:id="rId173"/>
      <p:boldItalic r:id="rId174"/>
    </p:embeddedFont>
    <p:embeddedFont>
      <p:font typeface="Cordia New" panose="020B0304020202020204" pitchFamily="34" charset="-34"/>
      <p:regular r:id="rId175"/>
      <p:bold r:id="rId176"/>
      <p:italic r:id="rId177"/>
      <p:boldItalic r:id="rId178"/>
    </p:embeddedFont>
    <p:embeddedFont>
      <p:font typeface="BrowalliaUPC" panose="020B0604020202020204" pitchFamily="34" charset="-34"/>
      <p:regular r:id="rId179"/>
      <p:bold r:id="rId180"/>
      <p:italic r:id="rId181"/>
      <p:boldItalic r:id="rId182"/>
    </p:embeddedFont>
    <p:embeddedFont>
      <p:font typeface="JasmineUPC" panose="02020603050405020304" pitchFamily="18" charset="-34"/>
      <p:regular r:id="rId183"/>
      <p:bold r:id="rId184"/>
      <p:italic r:id="rId185"/>
      <p:boldItalic r:id="rId186"/>
    </p:embeddedFont>
    <p:embeddedFont>
      <p:font typeface="Calibri Light" panose="020F0302020204030204" pitchFamily="34" charset="0"/>
      <p:regular r:id="rId187"/>
      <p:italic r:id="rId188"/>
    </p:embeddedFont>
    <p:embeddedFont>
      <p:font typeface="AngsanaUPC" panose="02020603050405020304" pitchFamily="18" charset="-34"/>
      <p:regular r:id="rId189"/>
      <p:bold r:id="rId190"/>
      <p:italic r:id="rId191"/>
      <p:boldItalic r:id="rId192"/>
    </p:embeddedFont>
    <p:embeddedFont>
      <p:font typeface="Calibri" panose="020F0502020204030204" pitchFamily="34" charset="0"/>
      <p:regular r:id="rId193"/>
      <p:bold r:id="rId194"/>
      <p:italic r:id="rId195"/>
      <p:boldItalic r:id="rId196"/>
    </p:embeddedFont>
    <p:embeddedFont>
      <p:font typeface="TH SarabunPSK" panose="020B0500040200020003" pitchFamily="34" charset="-34"/>
      <p:regular r:id="rId197"/>
      <p:bold r:id="rId198"/>
      <p:italic r:id="rId199"/>
      <p:boldItalic r:id="rId20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003300"/>
    <a:srgbClr val="663300"/>
    <a:srgbClr val="0033CC"/>
    <a:srgbClr val="99FF33"/>
    <a:srgbClr val="996633"/>
    <a:srgbClr val="99FF99"/>
    <a:srgbClr val="FF99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044" autoAdjust="0"/>
    <p:restoredTop sz="94710" autoAdjust="0"/>
  </p:normalViewPr>
  <p:slideViewPr>
    <p:cSldViewPr>
      <p:cViewPr varScale="1">
        <p:scale>
          <a:sx n="87" d="100"/>
          <a:sy n="87" d="100"/>
        </p:scale>
        <p:origin x="-13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6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9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63" Type="http://schemas.openxmlformats.org/officeDocument/2006/relationships/slide" Target="slides/slide45.xml"/><Relationship Id="rId84" Type="http://schemas.openxmlformats.org/officeDocument/2006/relationships/slide" Target="slides/slide66.xml"/><Relationship Id="rId138" Type="http://schemas.openxmlformats.org/officeDocument/2006/relationships/slide" Target="slides/slide120.xml"/><Relationship Id="rId159" Type="http://schemas.openxmlformats.org/officeDocument/2006/relationships/notesMaster" Target="notesMasters/notesMaster1.xml"/><Relationship Id="rId170" Type="http://schemas.openxmlformats.org/officeDocument/2006/relationships/font" Target="fonts/font10.fntdata"/><Relationship Id="rId191" Type="http://schemas.openxmlformats.org/officeDocument/2006/relationships/font" Target="fonts/font31.fntdata"/><Relationship Id="rId196" Type="http://schemas.openxmlformats.org/officeDocument/2006/relationships/font" Target="fonts/font36.fntdata"/><Relationship Id="rId200" Type="http://schemas.openxmlformats.org/officeDocument/2006/relationships/font" Target="fonts/font40.fntdata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89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102" Type="http://schemas.openxmlformats.org/officeDocument/2006/relationships/slide" Target="slides/slide84.xml"/><Relationship Id="rId123" Type="http://schemas.openxmlformats.org/officeDocument/2006/relationships/slide" Target="slides/slide105.xml"/><Relationship Id="rId128" Type="http://schemas.openxmlformats.org/officeDocument/2006/relationships/slide" Target="slides/slide110.xml"/><Relationship Id="rId144" Type="http://schemas.openxmlformats.org/officeDocument/2006/relationships/slide" Target="slides/slide126.xml"/><Relationship Id="rId149" Type="http://schemas.openxmlformats.org/officeDocument/2006/relationships/slide" Target="slides/slide13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2.xml"/><Relationship Id="rId95" Type="http://schemas.openxmlformats.org/officeDocument/2006/relationships/slide" Target="slides/slide77.xml"/><Relationship Id="rId160" Type="http://schemas.openxmlformats.org/officeDocument/2006/relationships/handoutMaster" Target="handoutMasters/handoutMaster1.xml"/><Relationship Id="rId165" Type="http://schemas.openxmlformats.org/officeDocument/2006/relationships/font" Target="fonts/font5.fntdata"/><Relationship Id="rId181" Type="http://schemas.openxmlformats.org/officeDocument/2006/relationships/font" Target="fonts/font21.fntdata"/><Relationship Id="rId186" Type="http://schemas.openxmlformats.org/officeDocument/2006/relationships/font" Target="fonts/font26.fntdata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113" Type="http://schemas.openxmlformats.org/officeDocument/2006/relationships/slide" Target="slides/slide95.xml"/><Relationship Id="rId118" Type="http://schemas.openxmlformats.org/officeDocument/2006/relationships/slide" Target="slides/slide100.xml"/><Relationship Id="rId134" Type="http://schemas.openxmlformats.org/officeDocument/2006/relationships/slide" Target="slides/slide116.xml"/><Relationship Id="rId139" Type="http://schemas.openxmlformats.org/officeDocument/2006/relationships/slide" Target="slides/slide121.xml"/><Relationship Id="rId80" Type="http://schemas.openxmlformats.org/officeDocument/2006/relationships/slide" Target="slides/slide62.xml"/><Relationship Id="rId85" Type="http://schemas.openxmlformats.org/officeDocument/2006/relationships/slide" Target="slides/slide67.xml"/><Relationship Id="rId150" Type="http://schemas.openxmlformats.org/officeDocument/2006/relationships/slide" Target="slides/slide132.xml"/><Relationship Id="rId155" Type="http://schemas.openxmlformats.org/officeDocument/2006/relationships/slide" Target="slides/slide137.xml"/><Relationship Id="rId171" Type="http://schemas.openxmlformats.org/officeDocument/2006/relationships/font" Target="fonts/font11.fntdata"/><Relationship Id="rId176" Type="http://schemas.openxmlformats.org/officeDocument/2006/relationships/font" Target="fonts/font16.fntdata"/><Relationship Id="rId192" Type="http://schemas.openxmlformats.org/officeDocument/2006/relationships/font" Target="fonts/font32.fntdata"/><Relationship Id="rId197" Type="http://schemas.openxmlformats.org/officeDocument/2006/relationships/font" Target="fonts/font37.fntdata"/><Relationship Id="rId201" Type="http://schemas.openxmlformats.org/officeDocument/2006/relationships/presProps" Target="presProps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59" Type="http://schemas.openxmlformats.org/officeDocument/2006/relationships/slide" Target="slides/slide41.xml"/><Relationship Id="rId103" Type="http://schemas.openxmlformats.org/officeDocument/2006/relationships/slide" Target="slides/slide85.xml"/><Relationship Id="rId108" Type="http://schemas.openxmlformats.org/officeDocument/2006/relationships/slide" Target="slides/slide90.xml"/><Relationship Id="rId124" Type="http://schemas.openxmlformats.org/officeDocument/2006/relationships/slide" Target="slides/slide106.xml"/><Relationship Id="rId129" Type="http://schemas.openxmlformats.org/officeDocument/2006/relationships/slide" Target="slides/slide111.xml"/><Relationship Id="rId54" Type="http://schemas.openxmlformats.org/officeDocument/2006/relationships/slide" Target="slides/slide36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91" Type="http://schemas.openxmlformats.org/officeDocument/2006/relationships/slide" Target="slides/slide73.xml"/><Relationship Id="rId96" Type="http://schemas.openxmlformats.org/officeDocument/2006/relationships/slide" Target="slides/slide78.xml"/><Relationship Id="rId140" Type="http://schemas.openxmlformats.org/officeDocument/2006/relationships/slide" Target="slides/slide122.xml"/><Relationship Id="rId145" Type="http://schemas.openxmlformats.org/officeDocument/2006/relationships/slide" Target="slides/slide127.xml"/><Relationship Id="rId161" Type="http://schemas.openxmlformats.org/officeDocument/2006/relationships/font" Target="fonts/font1.fntdata"/><Relationship Id="rId166" Type="http://schemas.openxmlformats.org/officeDocument/2006/relationships/font" Target="fonts/font6.fntdata"/><Relationship Id="rId182" Type="http://schemas.openxmlformats.org/officeDocument/2006/relationships/font" Target="fonts/font22.fntdata"/><Relationship Id="rId187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49" Type="http://schemas.openxmlformats.org/officeDocument/2006/relationships/slide" Target="slides/slide31.xml"/><Relationship Id="rId114" Type="http://schemas.openxmlformats.org/officeDocument/2006/relationships/slide" Target="slides/slide96.xml"/><Relationship Id="rId119" Type="http://schemas.openxmlformats.org/officeDocument/2006/relationships/slide" Target="slides/slide101.xml"/><Relationship Id="rId44" Type="http://schemas.openxmlformats.org/officeDocument/2006/relationships/slide" Target="slides/slide26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81" Type="http://schemas.openxmlformats.org/officeDocument/2006/relationships/slide" Target="slides/slide63.xml"/><Relationship Id="rId86" Type="http://schemas.openxmlformats.org/officeDocument/2006/relationships/slide" Target="slides/slide68.xml"/><Relationship Id="rId130" Type="http://schemas.openxmlformats.org/officeDocument/2006/relationships/slide" Target="slides/slide112.xml"/><Relationship Id="rId135" Type="http://schemas.openxmlformats.org/officeDocument/2006/relationships/slide" Target="slides/slide117.xml"/><Relationship Id="rId151" Type="http://schemas.openxmlformats.org/officeDocument/2006/relationships/slide" Target="slides/slide133.xml"/><Relationship Id="rId156" Type="http://schemas.openxmlformats.org/officeDocument/2006/relationships/slide" Target="slides/slide138.xml"/><Relationship Id="rId177" Type="http://schemas.openxmlformats.org/officeDocument/2006/relationships/font" Target="fonts/font17.fntdata"/><Relationship Id="rId198" Type="http://schemas.openxmlformats.org/officeDocument/2006/relationships/font" Target="fonts/font38.fntdata"/><Relationship Id="rId172" Type="http://schemas.openxmlformats.org/officeDocument/2006/relationships/font" Target="fonts/font12.fntdata"/><Relationship Id="rId193" Type="http://schemas.openxmlformats.org/officeDocument/2006/relationships/font" Target="fonts/font33.fntdata"/><Relationship Id="rId202" Type="http://schemas.openxmlformats.org/officeDocument/2006/relationships/viewProps" Target="viewProps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109" Type="http://schemas.openxmlformats.org/officeDocument/2006/relationships/slide" Target="slides/slide9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97" Type="http://schemas.openxmlformats.org/officeDocument/2006/relationships/slide" Target="slides/slide79.xml"/><Relationship Id="rId104" Type="http://schemas.openxmlformats.org/officeDocument/2006/relationships/slide" Target="slides/slide86.xml"/><Relationship Id="rId120" Type="http://schemas.openxmlformats.org/officeDocument/2006/relationships/slide" Target="slides/slide102.xml"/><Relationship Id="rId125" Type="http://schemas.openxmlformats.org/officeDocument/2006/relationships/slide" Target="slides/slide107.xml"/><Relationship Id="rId141" Type="http://schemas.openxmlformats.org/officeDocument/2006/relationships/slide" Target="slides/slide123.xml"/><Relationship Id="rId146" Type="http://schemas.openxmlformats.org/officeDocument/2006/relationships/slide" Target="slides/slide128.xml"/><Relationship Id="rId167" Type="http://schemas.openxmlformats.org/officeDocument/2006/relationships/font" Target="fonts/font7.fntdata"/><Relationship Id="rId188" Type="http://schemas.openxmlformats.org/officeDocument/2006/relationships/font" Target="fonts/font28.fntdata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92" Type="http://schemas.openxmlformats.org/officeDocument/2006/relationships/slide" Target="slides/slide74.xml"/><Relationship Id="rId162" Type="http://schemas.openxmlformats.org/officeDocument/2006/relationships/font" Target="fonts/font2.fntdata"/><Relationship Id="rId183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slide" Target="slides/slide69.xml"/><Relationship Id="rId110" Type="http://schemas.openxmlformats.org/officeDocument/2006/relationships/slide" Target="slides/slide92.xml"/><Relationship Id="rId115" Type="http://schemas.openxmlformats.org/officeDocument/2006/relationships/slide" Target="slides/slide97.xml"/><Relationship Id="rId131" Type="http://schemas.openxmlformats.org/officeDocument/2006/relationships/slide" Target="slides/slide113.xml"/><Relationship Id="rId136" Type="http://schemas.openxmlformats.org/officeDocument/2006/relationships/slide" Target="slides/slide118.xml"/><Relationship Id="rId157" Type="http://schemas.openxmlformats.org/officeDocument/2006/relationships/slide" Target="slides/slide139.xml"/><Relationship Id="rId178" Type="http://schemas.openxmlformats.org/officeDocument/2006/relationships/font" Target="fonts/font18.fntdata"/><Relationship Id="rId61" Type="http://schemas.openxmlformats.org/officeDocument/2006/relationships/slide" Target="slides/slide43.xml"/><Relationship Id="rId82" Type="http://schemas.openxmlformats.org/officeDocument/2006/relationships/slide" Target="slides/slide64.xml"/><Relationship Id="rId152" Type="http://schemas.openxmlformats.org/officeDocument/2006/relationships/slide" Target="slides/slide134.xml"/><Relationship Id="rId173" Type="http://schemas.openxmlformats.org/officeDocument/2006/relationships/font" Target="fonts/font13.fntdata"/><Relationship Id="rId194" Type="http://schemas.openxmlformats.org/officeDocument/2006/relationships/font" Target="fonts/font34.fntdata"/><Relationship Id="rId199" Type="http://schemas.openxmlformats.org/officeDocument/2006/relationships/font" Target="fonts/font39.fntdata"/><Relationship Id="rId203" Type="http://schemas.openxmlformats.org/officeDocument/2006/relationships/theme" Target="theme/theme1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56" Type="http://schemas.openxmlformats.org/officeDocument/2006/relationships/slide" Target="slides/slide38.xml"/><Relationship Id="rId77" Type="http://schemas.openxmlformats.org/officeDocument/2006/relationships/slide" Target="slides/slide59.xml"/><Relationship Id="rId100" Type="http://schemas.openxmlformats.org/officeDocument/2006/relationships/slide" Target="slides/slide82.xml"/><Relationship Id="rId105" Type="http://schemas.openxmlformats.org/officeDocument/2006/relationships/slide" Target="slides/slide87.xml"/><Relationship Id="rId126" Type="http://schemas.openxmlformats.org/officeDocument/2006/relationships/slide" Target="slides/slide108.xml"/><Relationship Id="rId147" Type="http://schemas.openxmlformats.org/officeDocument/2006/relationships/slide" Target="slides/slide129.xml"/><Relationship Id="rId168" Type="http://schemas.openxmlformats.org/officeDocument/2006/relationships/font" Target="fonts/font8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93" Type="http://schemas.openxmlformats.org/officeDocument/2006/relationships/slide" Target="slides/slide75.xml"/><Relationship Id="rId98" Type="http://schemas.openxmlformats.org/officeDocument/2006/relationships/slide" Target="slides/slide80.xml"/><Relationship Id="rId121" Type="http://schemas.openxmlformats.org/officeDocument/2006/relationships/slide" Target="slides/slide103.xml"/><Relationship Id="rId142" Type="http://schemas.openxmlformats.org/officeDocument/2006/relationships/slide" Target="slides/slide124.xml"/><Relationship Id="rId163" Type="http://schemas.openxmlformats.org/officeDocument/2006/relationships/font" Target="fonts/font3.fntdata"/><Relationship Id="rId184" Type="http://schemas.openxmlformats.org/officeDocument/2006/relationships/font" Target="fonts/font24.fntdata"/><Relationship Id="rId189" Type="http://schemas.openxmlformats.org/officeDocument/2006/relationships/font" Target="fonts/font29.fntdata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7.xml"/><Relationship Id="rId46" Type="http://schemas.openxmlformats.org/officeDocument/2006/relationships/slide" Target="slides/slide28.xml"/><Relationship Id="rId67" Type="http://schemas.openxmlformats.org/officeDocument/2006/relationships/slide" Target="slides/slide49.xml"/><Relationship Id="rId116" Type="http://schemas.openxmlformats.org/officeDocument/2006/relationships/slide" Target="slides/slide98.xml"/><Relationship Id="rId137" Type="http://schemas.openxmlformats.org/officeDocument/2006/relationships/slide" Target="slides/slide119.xml"/><Relationship Id="rId158" Type="http://schemas.openxmlformats.org/officeDocument/2006/relationships/slide" Target="slides/slide140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62" Type="http://schemas.openxmlformats.org/officeDocument/2006/relationships/slide" Target="slides/slide44.xml"/><Relationship Id="rId83" Type="http://schemas.openxmlformats.org/officeDocument/2006/relationships/slide" Target="slides/slide65.xml"/><Relationship Id="rId88" Type="http://schemas.openxmlformats.org/officeDocument/2006/relationships/slide" Target="slides/slide70.xml"/><Relationship Id="rId111" Type="http://schemas.openxmlformats.org/officeDocument/2006/relationships/slide" Target="slides/slide93.xml"/><Relationship Id="rId132" Type="http://schemas.openxmlformats.org/officeDocument/2006/relationships/slide" Target="slides/slide114.xml"/><Relationship Id="rId153" Type="http://schemas.openxmlformats.org/officeDocument/2006/relationships/slide" Target="slides/slide135.xml"/><Relationship Id="rId174" Type="http://schemas.openxmlformats.org/officeDocument/2006/relationships/font" Target="fonts/font14.fntdata"/><Relationship Id="rId179" Type="http://schemas.openxmlformats.org/officeDocument/2006/relationships/font" Target="fonts/font19.fntdata"/><Relationship Id="rId195" Type="http://schemas.openxmlformats.org/officeDocument/2006/relationships/font" Target="fonts/font35.fntdata"/><Relationship Id="rId190" Type="http://schemas.openxmlformats.org/officeDocument/2006/relationships/font" Target="fonts/font30.fntdata"/><Relationship Id="rId204" Type="http://schemas.openxmlformats.org/officeDocument/2006/relationships/tableStyles" Target="tableStyles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8.xml"/><Relationship Id="rId57" Type="http://schemas.openxmlformats.org/officeDocument/2006/relationships/slide" Target="slides/slide39.xml"/><Relationship Id="rId106" Type="http://schemas.openxmlformats.org/officeDocument/2006/relationships/slide" Target="slides/slide88.xml"/><Relationship Id="rId127" Type="http://schemas.openxmlformats.org/officeDocument/2006/relationships/slide" Target="slides/slide10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52" Type="http://schemas.openxmlformats.org/officeDocument/2006/relationships/slide" Target="slides/slide34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94" Type="http://schemas.openxmlformats.org/officeDocument/2006/relationships/slide" Target="slides/slide76.xml"/><Relationship Id="rId99" Type="http://schemas.openxmlformats.org/officeDocument/2006/relationships/slide" Target="slides/slide81.xml"/><Relationship Id="rId101" Type="http://schemas.openxmlformats.org/officeDocument/2006/relationships/slide" Target="slides/slide83.xml"/><Relationship Id="rId122" Type="http://schemas.openxmlformats.org/officeDocument/2006/relationships/slide" Target="slides/slide104.xml"/><Relationship Id="rId143" Type="http://schemas.openxmlformats.org/officeDocument/2006/relationships/slide" Target="slides/slide125.xml"/><Relationship Id="rId148" Type="http://schemas.openxmlformats.org/officeDocument/2006/relationships/slide" Target="slides/slide130.xml"/><Relationship Id="rId164" Type="http://schemas.openxmlformats.org/officeDocument/2006/relationships/font" Target="fonts/font4.fntdata"/><Relationship Id="rId169" Type="http://schemas.openxmlformats.org/officeDocument/2006/relationships/font" Target="fonts/font9.fntdata"/><Relationship Id="rId185" Type="http://schemas.openxmlformats.org/officeDocument/2006/relationships/font" Target="fonts/font25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font" Target="fonts/font20.fntdata"/><Relationship Id="rId26" Type="http://schemas.openxmlformats.org/officeDocument/2006/relationships/slide" Target="slides/slide8.xml"/><Relationship Id="rId47" Type="http://schemas.openxmlformats.org/officeDocument/2006/relationships/slide" Target="slides/slide29.xml"/><Relationship Id="rId68" Type="http://schemas.openxmlformats.org/officeDocument/2006/relationships/slide" Target="slides/slide50.xml"/><Relationship Id="rId89" Type="http://schemas.openxmlformats.org/officeDocument/2006/relationships/slide" Target="slides/slide71.xml"/><Relationship Id="rId112" Type="http://schemas.openxmlformats.org/officeDocument/2006/relationships/slide" Target="slides/slide94.xml"/><Relationship Id="rId133" Type="http://schemas.openxmlformats.org/officeDocument/2006/relationships/slide" Target="slides/slide115.xml"/><Relationship Id="rId154" Type="http://schemas.openxmlformats.org/officeDocument/2006/relationships/slide" Target="slides/slide136.xml"/><Relationship Id="rId175" Type="http://schemas.openxmlformats.org/officeDocument/2006/relationships/font" Target="fonts/font15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we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Sheet1!$B$6:$C$6</c:f>
              <c:strCache>
                <c:ptCount val="1"/>
                <c:pt idx="0">
                  <c:v>ดัชนี ขีดความสามารถในการแข่งขันของประเทศ(Global Competitive Index)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Sheet1!$D$6:$M$6</c:f>
              <c:numCache>
                <c:formatCode>General</c:formatCode>
                <c:ptCount val="10"/>
                <c:pt idx="0">
                  <c:v>6</c:v>
                </c:pt>
                <c:pt idx="1">
                  <c:v>2</c:v>
                </c:pt>
                <c:pt idx="2">
                  <c:v>18</c:v>
                </c:pt>
                <c:pt idx="3">
                  <c:v>32</c:v>
                </c:pt>
                <c:pt idx="4">
                  <c:v>37</c:v>
                </c:pt>
                <c:pt idx="5">
                  <c:v>47</c:v>
                </c:pt>
                <c:pt idx="6">
                  <c:v>56</c:v>
                </c:pt>
                <c:pt idx="7">
                  <c:v>83</c:v>
                </c:pt>
                <c:pt idx="8">
                  <c:v>90</c:v>
                </c:pt>
                <c:pt idx="9">
                  <c:v>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91927680"/>
        <c:axId val="91929216"/>
      </c:barChart>
      <c:catAx>
        <c:axId val="919276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91929216"/>
        <c:crosses val="autoZero"/>
        <c:auto val="1"/>
        <c:lblAlgn val="ctr"/>
        <c:lblOffset val="100"/>
        <c:noMultiLvlLbl val="0"/>
      </c:catAx>
      <c:valAx>
        <c:axId val="91929216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91927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Sheet1!$C$10</c:f>
              <c:strCache>
                <c:ptCount val="1"/>
                <c:pt idx="0">
                  <c:v>เกณฑ์การศึกษาระดับประถมศึกษา             (Primary education)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Sheet1!$D$10:$M$10</c:f>
              <c:numCache>
                <c:formatCode>General</c:formatCode>
                <c:ptCount val="10"/>
                <c:pt idx="0">
                  <c:v>4</c:v>
                </c:pt>
                <c:pt idx="1">
                  <c:v>3</c:v>
                </c:pt>
                <c:pt idx="2">
                  <c:v>14</c:v>
                </c:pt>
                <c:pt idx="3">
                  <c:v>74</c:v>
                </c:pt>
                <c:pt idx="4">
                  <c:v>71</c:v>
                </c:pt>
                <c:pt idx="5">
                  <c:v>82</c:v>
                </c:pt>
                <c:pt idx="6">
                  <c:v>56</c:v>
                </c:pt>
                <c:pt idx="7">
                  <c:v>69</c:v>
                </c:pt>
                <c:pt idx="8">
                  <c:v>77</c:v>
                </c:pt>
                <c:pt idx="9">
                  <c:v>122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98136064"/>
        <c:axId val="98137600"/>
      </c:barChart>
      <c:catAx>
        <c:axId val="981360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98137600"/>
        <c:crosses val="autoZero"/>
        <c:auto val="1"/>
        <c:lblAlgn val="ctr"/>
        <c:lblOffset val="100"/>
        <c:noMultiLvlLbl val="0"/>
      </c:catAx>
      <c:valAx>
        <c:axId val="98137600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98136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Sheet1!$C$12</c:f>
              <c:strCache>
                <c:ptCount val="1"/>
                <c:pt idx="0">
                  <c:v>อัตราการเข้าเรียนระดับประถมศึกษา             (Primary education enrollment rate)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Sheet1!$D$12:$M$12</c:f>
              <c:numCache>
                <c:formatCode>General</c:formatCode>
                <c:ptCount val="10"/>
                <c:pt idx="0">
                  <c:v>2</c:v>
                </c:pt>
                <c:pt idx="1">
                  <c:v>1</c:v>
                </c:pt>
                <c:pt idx="2">
                  <c:v>41</c:v>
                </c:pt>
                <c:pt idx="3">
                  <c:v>54</c:v>
                </c:pt>
                <c:pt idx="4">
                  <c:v>80</c:v>
                </c:pt>
                <c:pt idx="5">
                  <c:v>100</c:v>
                </c:pt>
                <c:pt idx="6">
                  <c:v>27</c:v>
                </c:pt>
                <c:pt idx="7">
                  <c:v>37</c:v>
                </c:pt>
                <c:pt idx="8">
                  <c:v>17</c:v>
                </c:pt>
                <c:pt idx="9">
                  <c:v>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98199040"/>
        <c:axId val="98200576"/>
      </c:barChart>
      <c:catAx>
        <c:axId val="981990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98200576"/>
        <c:crosses val="autoZero"/>
        <c:auto val="1"/>
        <c:lblAlgn val="ctr"/>
        <c:lblOffset val="100"/>
        <c:noMultiLvlLbl val="0"/>
      </c:catAx>
      <c:valAx>
        <c:axId val="98200576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981990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Sheet1!$C$15</c:f>
              <c:strCache>
                <c:ptCount val="1"/>
                <c:pt idx="0">
                  <c:v>การอุดมศึกษาและการฝึกอบรม                 (Higher education and training)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Sheet1!$D$15:$M$15</c:f>
              <c:numCache>
                <c:formatCode>General</c:formatCode>
                <c:ptCount val="10"/>
                <c:pt idx="0">
                  <c:v>21</c:v>
                </c:pt>
                <c:pt idx="1">
                  <c:v>1</c:v>
                </c:pt>
                <c:pt idx="2">
                  <c:v>36</c:v>
                </c:pt>
                <c:pt idx="3">
                  <c:v>56</c:v>
                </c:pt>
                <c:pt idx="4">
                  <c:v>65</c:v>
                </c:pt>
                <c:pt idx="5">
                  <c:v>63</c:v>
                </c:pt>
                <c:pt idx="6">
                  <c:v>95</c:v>
                </c:pt>
                <c:pt idx="7">
                  <c:v>112</c:v>
                </c:pt>
                <c:pt idx="8">
                  <c:v>123</c:v>
                </c:pt>
                <c:pt idx="9">
                  <c:v>134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98551680"/>
        <c:axId val="98553216"/>
      </c:barChart>
      <c:catAx>
        <c:axId val="985516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98553216"/>
        <c:crosses val="autoZero"/>
        <c:auto val="1"/>
        <c:lblAlgn val="ctr"/>
        <c:lblOffset val="100"/>
        <c:noMultiLvlLbl val="0"/>
      </c:catAx>
      <c:valAx>
        <c:axId val="98553216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98551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Sheet1!$A$3:$A$9</c:f>
              <c:strCache>
                <c:ptCount val="7"/>
                <c:pt idx="0">
                  <c:v>จุฬาภรณ์ฯ</c:v>
                </c:pt>
                <c:pt idx="1">
                  <c:v>สาธิต</c:v>
                </c:pt>
                <c:pt idx="2">
                  <c:v>มัธยม</c:v>
                </c:pt>
                <c:pt idx="3">
                  <c:v>ขยายโอกาส</c:v>
                </c:pt>
                <c:pt idx="4">
                  <c:v>เอกชน</c:v>
                </c:pt>
                <c:pt idx="5">
                  <c:v>กศท.</c:v>
                </c:pt>
                <c:pt idx="6">
                  <c:v>กทม.</c:v>
                </c:pt>
              </c:strCache>
            </c:strRef>
          </c:cat>
          <c:val>
            <c:numRef>
              <c:f>Sheet1!$B$3:$B$9</c:f>
              <c:numCache>
                <c:formatCode>General</c:formatCode>
                <c:ptCount val="7"/>
                <c:pt idx="0">
                  <c:v>570</c:v>
                </c:pt>
                <c:pt idx="1">
                  <c:v>534</c:v>
                </c:pt>
                <c:pt idx="2">
                  <c:v>457</c:v>
                </c:pt>
                <c:pt idx="3">
                  <c:v>440</c:v>
                </c:pt>
                <c:pt idx="4">
                  <c:v>418</c:v>
                </c:pt>
                <c:pt idx="5">
                  <c:v>406</c:v>
                </c:pt>
                <c:pt idx="6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450816"/>
        <c:axId val="98464896"/>
      </c:barChart>
      <c:catAx>
        <c:axId val="98450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700" baseline="0"/>
            </a:pPr>
            <a:endParaRPr lang="th-TH"/>
          </a:p>
        </c:txPr>
        <c:crossAx val="98464896"/>
        <c:crosses val="autoZero"/>
        <c:auto val="1"/>
        <c:lblAlgn val="ctr"/>
        <c:lblOffset val="100"/>
        <c:noMultiLvlLbl val="0"/>
      </c:catAx>
      <c:valAx>
        <c:axId val="98464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8450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Sheet1!$C$21</c:f>
              <c:strCache>
                <c:ptCount val="1"/>
                <c:pt idx="0">
                  <c:v>คุณภาพของการจัดการศึกษาคณิตศาสตร์และวิทยาศาสตร์                                          (Quality of math and science education)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Sheet1!$D$21:$M$21</c:f>
              <c:numCache>
                <c:formatCode>General</c:formatCode>
                <c:ptCount val="10"/>
                <c:pt idx="0">
                  <c:v>9</c:v>
                </c:pt>
                <c:pt idx="1">
                  <c:v>1</c:v>
                </c:pt>
                <c:pt idx="2">
                  <c:v>12</c:v>
                </c:pt>
                <c:pt idx="3">
                  <c:v>79</c:v>
                </c:pt>
                <c:pt idx="4">
                  <c:v>52</c:v>
                </c:pt>
                <c:pt idx="5">
                  <c:v>67</c:v>
                </c:pt>
                <c:pt idx="6">
                  <c:v>65</c:v>
                </c:pt>
                <c:pt idx="7">
                  <c:v>90</c:v>
                </c:pt>
                <c:pt idx="8">
                  <c:v>112</c:v>
                </c:pt>
                <c:pt idx="9">
                  <c:v>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01900288"/>
        <c:axId val="101901824"/>
      </c:barChart>
      <c:catAx>
        <c:axId val="10190028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101901824"/>
        <c:crosses val="autoZero"/>
        <c:auto val="1"/>
        <c:lblAlgn val="ctr"/>
        <c:lblOffset val="100"/>
        <c:noMultiLvlLbl val="0"/>
      </c:catAx>
      <c:valAx>
        <c:axId val="101901824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101900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Sheet1!$C$23</c:f>
              <c:strCache>
                <c:ptCount val="1"/>
                <c:pt idx="0">
                  <c:v>การเข้าถึงระบบอินเตอร์เน็ตในสถานศึกษา     (Internet access in schools)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th-TH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Sheet1!$D$5:$M$5</c:f>
              <c:strCache>
                <c:ptCount val="10"/>
                <c:pt idx="0">
                  <c:v>ญี่ปุ่น</c:v>
                </c:pt>
                <c:pt idx="1">
                  <c:v>สิงค์โปร์</c:v>
                </c:pt>
                <c:pt idx="2">
                  <c:v>มาเลเซีย</c:v>
                </c:pt>
                <c:pt idx="3">
                  <c:v>ไทย</c:v>
                </c:pt>
                <c:pt idx="4">
                  <c:v>อินโดนีเซีย</c:v>
                </c:pt>
                <c:pt idx="5">
                  <c:v>ฟิลิปปินส์</c:v>
                </c:pt>
                <c:pt idx="6">
                  <c:v>เวียดนาม</c:v>
                </c:pt>
                <c:pt idx="7">
                  <c:v>ลาว</c:v>
                </c:pt>
                <c:pt idx="8">
                  <c:v>กัมพูชา</c:v>
                </c:pt>
                <c:pt idx="9">
                  <c:v>เมียนม่าร์</c:v>
                </c:pt>
              </c:strCache>
            </c:strRef>
          </c:cat>
          <c:val>
            <c:numRef>
              <c:f>Sheet1!$D$23:$M$23</c:f>
              <c:numCache>
                <c:formatCode>General</c:formatCode>
                <c:ptCount val="10"/>
                <c:pt idx="0">
                  <c:v>37</c:v>
                </c:pt>
                <c:pt idx="1">
                  <c:v>2</c:v>
                </c:pt>
                <c:pt idx="2">
                  <c:v>26</c:v>
                </c:pt>
                <c:pt idx="3">
                  <c:v>54</c:v>
                </c:pt>
                <c:pt idx="4">
                  <c:v>43</c:v>
                </c:pt>
                <c:pt idx="5">
                  <c:v>58</c:v>
                </c:pt>
                <c:pt idx="6">
                  <c:v>57</c:v>
                </c:pt>
                <c:pt idx="7">
                  <c:v>101</c:v>
                </c:pt>
                <c:pt idx="8">
                  <c:v>106</c:v>
                </c:pt>
                <c:pt idx="9">
                  <c:v>135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28846464"/>
        <c:axId val="128848256"/>
      </c:barChart>
      <c:catAx>
        <c:axId val="1288464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th-TH"/>
          </a:p>
        </c:txPr>
        <c:crossAx val="128848256"/>
        <c:crosses val="autoZero"/>
        <c:auto val="1"/>
        <c:lblAlgn val="ctr"/>
        <c:lblOffset val="100"/>
        <c:noMultiLvlLbl val="0"/>
      </c:catAx>
      <c:valAx>
        <c:axId val="128848256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128846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9C15F3-FADB-4C22-B0D5-8F90A3444AC4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4F32D01D-EF55-454B-9A77-45CC33B1F2D3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บุคลากรการแพทย์</a:t>
          </a:r>
          <a:endParaRPr lang="th-TH" sz="3200" b="1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E2EDBE8-E400-4926-A2EE-9A944E766F3B}" type="parTrans" cxnId="{B6183182-605B-4421-A8B2-FB4EE0A1C1A7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6211F02-439F-4A37-A586-BFED56D61CD7}" type="sibTrans" cxnId="{B6183182-605B-4421-A8B2-FB4EE0A1C1A7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33DC57C-7939-41E2-BBAF-17E84C7AF0CD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การประหยัดพลังงาน</a:t>
          </a:r>
          <a:endParaRPr lang="th-TH" sz="3200" b="1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1A87854-A711-48EE-A59F-0EF55F62CA3D}" type="parTrans" cxnId="{E0967027-429C-47B0-9DD6-B4F4BD55DE4B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AF87575-E3C3-4E02-A477-5D556959BB98}" type="sibTrans" cxnId="{E0967027-429C-47B0-9DD6-B4F4BD55DE4B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F9DBD1D-27B9-439E-BDBC-453BCC239E6A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การพัฒนาความสามารถด้านภาษา</a:t>
          </a:r>
          <a:br>
            <a:rPr lang="th-TH" sz="3200" b="1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ของบุคลากร</a:t>
          </a:r>
          <a:endParaRPr lang="th-TH" sz="3200" b="1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B251BC3-82F1-4124-A630-08F61A180A7D}" type="parTrans" cxnId="{DFFCD914-24C4-48F5-B8AC-FC52377F8EAC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3438F9F-BE0A-4D39-A767-A79E28041CCC}" type="sibTrans" cxnId="{DFFCD914-24C4-48F5-B8AC-FC52377F8EAC}">
      <dgm:prSet/>
      <dgm:spPr/>
      <dgm:t>
        <a:bodyPr/>
        <a:lstStyle/>
        <a:p>
          <a:endParaRPr lang="th-TH" sz="2000" b="1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D2C7E92-6E12-4A5B-ADBE-267198A1D5C5}" type="pres">
      <dgm:prSet presAssocID="{629C15F3-FADB-4C22-B0D5-8F90A3444A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F161D96-3198-4C02-9B2F-878838C60DAA}" type="pres">
      <dgm:prSet presAssocID="{4F32D01D-EF55-454B-9A77-45CC33B1F2D3}" presName="parentLin" presStyleCnt="0"/>
      <dgm:spPr/>
    </dgm:pt>
    <dgm:pt modelId="{AB7829F1-4890-42A0-8C8A-C2D059419EE2}" type="pres">
      <dgm:prSet presAssocID="{4F32D01D-EF55-454B-9A77-45CC33B1F2D3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83DA7732-6BF5-4F1E-8463-073010F8AF19}" type="pres">
      <dgm:prSet presAssocID="{4F32D01D-EF55-454B-9A77-45CC33B1F2D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1DF52A-9A6C-4F52-8D3A-B804F8E92D0B}" type="pres">
      <dgm:prSet presAssocID="{4F32D01D-EF55-454B-9A77-45CC33B1F2D3}" presName="negativeSpace" presStyleCnt="0"/>
      <dgm:spPr/>
    </dgm:pt>
    <dgm:pt modelId="{ED3B3D44-AFE2-4903-AAAD-D86287DE23B6}" type="pres">
      <dgm:prSet presAssocID="{4F32D01D-EF55-454B-9A77-45CC33B1F2D3}" presName="childText" presStyleLbl="conFgAcc1" presStyleIdx="0" presStyleCnt="3">
        <dgm:presLayoutVars>
          <dgm:bulletEnabled val="1"/>
        </dgm:presLayoutVars>
      </dgm:prSet>
      <dgm:spPr/>
    </dgm:pt>
    <dgm:pt modelId="{DEE8FEDD-B4CB-4D50-90A6-B7EC7F14796B}" type="pres">
      <dgm:prSet presAssocID="{86211F02-439F-4A37-A586-BFED56D61CD7}" presName="spaceBetweenRectangles" presStyleCnt="0"/>
      <dgm:spPr/>
    </dgm:pt>
    <dgm:pt modelId="{5F782259-3CA5-4702-8864-EBE47DB0A250}" type="pres">
      <dgm:prSet presAssocID="{E33DC57C-7939-41E2-BBAF-17E84C7AF0CD}" presName="parentLin" presStyleCnt="0"/>
      <dgm:spPr/>
    </dgm:pt>
    <dgm:pt modelId="{B23D9405-3B28-464E-AE09-4037730684D8}" type="pres">
      <dgm:prSet presAssocID="{E33DC57C-7939-41E2-BBAF-17E84C7AF0CD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2ED20209-1710-47B5-B98B-2BDB34307D00}" type="pres">
      <dgm:prSet presAssocID="{E33DC57C-7939-41E2-BBAF-17E84C7AF0C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B68861C-96FA-4E56-AB4D-71EF33F6F97A}" type="pres">
      <dgm:prSet presAssocID="{E33DC57C-7939-41E2-BBAF-17E84C7AF0CD}" presName="negativeSpace" presStyleCnt="0"/>
      <dgm:spPr/>
    </dgm:pt>
    <dgm:pt modelId="{1E11DA20-9C7C-4202-8BB5-02F431937DAA}" type="pres">
      <dgm:prSet presAssocID="{E33DC57C-7939-41E2-BBAF-17E84C7AF0CD}" presName="childText" presStyleLbl="conFgAcc1" presStyleIdx="1" presStyleCnt="3">
        <dgm:presLayoutVars>
          <dgm:bulletEnabled val="1"/>
        </dgm:presLayoutVars>
      </dgm:prSet>
      <dgm:spPr/>
    </dgm:pt>
    <dgm:pt modelId="{2029ACF8-C182-4E99-A8E2-80BC24CAEE58}" type="pres">
      <dgm:prSet presAssocID="{CAF87575-E3C3-4E02-A477-5D556959BB98}" presName="spaceBetweenRectangles" presStyleCnt="0"/>
      <dgm:spPr/>
    </dgm:pt>
    <dgm:pt modelId="{D0BB9463-0D20-4484-AD08-268451B84AAD}" type="pres">
      <dgm:prSet presAssocID="{9F9DBD1D-27B9-439E-BDBC-453BCC239E6A}" presName="parentLin" presStyleCnt="0"/>
      <dgm:spPr/>
    </dgm:pt>
    <dgm:pt modelId="{7390CB78-68A7-45CC-8FA5-919E2C5A3D99}" type="pres">
      <dgm:prSet presAssocID="{9F9DBD1D-27B9-439E-BDBC-453BCC239E6A}" presName="parentLeftMargin" presStyleLbl="node1" presStyleIdx="1" presStyleCnt="3"/>
      <dgm:spPr/>
      <dgm:t>
        <a:bodyPr/>
        <a:lstStyle/>
        <a:p>
          <a:endParaRPr lang="th-TH"/>
        </a:p>
      </dgm:t>
    </dgm:pt>
    <dgm:pt modelId="{AC4DB6FE-7559-41D8-B748-44523C4385DF}" type="pres">
      <dgm:prSet presAssocID="{9F9DBD1D-27B9-439E-BDBC-453BCC239E6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3D4A054-E405-4CA5-AEA0-193E49F4FE36}" type="pres">
      <dgm:prSet presAssocID="{9F9DBD1D-27B9-439E-BDBC-453BCC239E6A}" presName="negativeSpace" presStyleCnt="0"/>
      <dgm:spPr/>
    </dgm:pt>
    <dgm:pt modelId="{BA99781D-1F16-4D83-9087-2B62C88751FA}" type="pres">
      <dgm:prSet presAssocID="{9F9DBD1D-27B9-439E-BDBC-453BCC239E6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112A85E-95E9-43D8-9645-39C52B86EA5E}" type="presOf" srcId="{E33DC57C-7939-41E2-BBAF-17E84C7AF0CD}" destId="{B23D9405-3B28-464E-AE09-4037730684D8}" srcOrd="0" destOrd="0" presId="urn:microsoft.com/office/officeart/2005/8/layout/list1"/>
    <dgm:cxn modelId="{B6183182-605B-4421-A8B2-FB4EE0A1C1A7}" srcId="{629C15F3-FADB-4C22-B0D5-8F90A3444AC4}" destId="{4F32D01D-EF55-454B-9A77-45CC33B1F2D3}" srcOrd="0" destOrd="0" parTransId="{AE2EDBE8-E400-4926-A2EE-9A944E766F3B}" sibTransId="{86211F02-439F-4A37-A586-BFED56D61CD7}"/>
    <dgm:cxn modelId="{C7DB8C10-28AC-436F-8A8A-868D2BFBE01F}" type="presOf" srcId="{9F9DBD1D-27B9-439E-BDBC-453BCC239E6A}" destId="{7390CB78-68A7-45CC-8FA5-919E2C5A3D99}" srcOrd="0" destOrd="0" presId="urn:microsoft.com/office/officeart/2005/8/layout/list1"/>
    <dgm:cxn modelId="{5AB6AA54-8334-4F35-9CE7-BB9436DF9495}" type="presOf" srcId="{629C15F3-FADB-4C22-B0D5-8F90A3444AC4}" destId="{9D2C7E92-6E12-4A5B-ADBE-267198A1D5C5}" srcOrd="0" destOrd="0" presId="urn:microsoft.com/office/officeart/2005/8/layout/list1"/>
    <dgm:cxn modelId="{DFFCD914-24C4-48F5-B8AC-FC52377F8EAC}" srcId="{629C15F3-FADB-4C22-B0D5-8F90A3444AC4}" destId="{9F9DBD1D-27B9-439E-BDBC-453BCC239E6A}" srcOrd="2" destOrd="0" parTransId="{AB251BC3-82F1-4124-A630-08F61A180A7D}" sibTransId="{83438F9F-BE0A-4D39-A767-A79E28041CCC}"/>
    <dgm:cxn modelId="{AC44448B-64B9-45AC-AB34-C6101C348807}" type="presOf" srcId="{4F32D01D-EF55-454B-9A77-45CC33B1F2D3}" destId="{AB7829F1-4890-42A0-8C8A-C2D059419EE2}" srcOrd="0" destOrd="0" presId="urn:microsoft.com/office/officeart/2005/8/layout/list1"/>
    <dgm:cxn modelId="{D115215C-8D7D-4680-9C8D-411C5906B793}" type="presOf" srcId="{9F9DBD1D-27B9-439E-BDBC-453BCC239E6A}" destId="{AC4DB6FE-7559-41D8-B748-44523C4385DF}" srcOrd="1" destOrd="0" presId="urn:microsoft.com/office/officeart/2005/8/layout/list1"/>
    <dgm:cxn modelId="{F641029E-9CF8-41EF-BE9B-54AF670220B0}" type="presOf" srcId="{E33DC57C-7939-41E2-BBAF-17E84C7AF0CD}" destId="{2ED20209-1710-47B5-B98B-2BDB34307D00}" srcOrd="1" destOrd="0" presId="urn:microsoft.com/office/officeart/2005/8/layout/list1"/>
    <dgm:cxn modelId="{61CF1D2C-FBB4-488B-9AB4-C0D273D61810}" type="presOf" srcId="{4F32D01D-EF55-454B-9A77-45CC33B1F2D3}" destId="{83DA7732-6BF5-4F1E-8463-073010F8AF19}" srcOrd="1" destOrd="0" presId="urn:microsoft.com/office/officeart/2005/8/layout/list1"/>
    <dgm:cxn modelId="{E0967027-429C-47B0-9DD6-B4F4BD55DE4B}" srcId="{629C15F3-FADB-4C22-B0D5-8F90A3444AC4}" destId="{E33DC57C-7939-41E2-BBAF-17E84C7AF0CD}" srcOrd="1" destOrd="0" parTransId="{11A87854-A711-48EE-A59F-0EF55F62CA3D}" sibTransId="{CAF87575-E3C3-4E02-A477-5D556959BB98}"/>
    <dgm:cxn modelId="{6010D50D-AAB0-4730-AB12-203D835DCE5B}" type="presParOf" srcId="{9D2C7E92-6E12-4A5B-ADBE-267198A1D5C5}" destId="{AF161D96-3198-4C02-9B2F-878838C60DAA}" srcOrd="0" destOrd="0" presId="urn:microsoft.com/office/officeart/2005/8/layout/list1"/>
    <dgm:cxn modelId="{FE8A9D61-CAE0-446B-B29C-F506A0A2F4D8}" type="presParOf" srcId="{AF161D96-3198-4C02-9B2F-878838C60DAA}" destId="{AB7829F1-4890-42A0-8C8A-C2D059419EE2}" srcOrd="0" destOrd="0" presId="urn:microsoft.com/office/officeart/2005/8/layout/list1"/>
    <dgm:cxn modelId="{6282FE5B-8467-4632-8EC0-7377533DABCA}" type="presParOf" srcId="{AF161D96-3198-4C02-9B2F-878838C60DAA}" destId="{83DA7732-6BF5-4F1E-8463-073010F8AF19}" srcOrd="1" destOrd="0" presId="urn:microsoft.com/office/officeart/2005/8/layout/list1"/>
    <dgm:cxn modelId="{96F5362E-5970-49DC-917C-6C38EC7C528B}" type="presParOf" srcId="{9D2C7E92-6E12-4A5B-ADBE-267198A1D5C5}" destId="{4F1DF52A-9A6C-4F52-8D3A-B804F8E92D0B}" srcOrd="1" destOrd="0" presId="urn:microsoft.com/office/officeart/2005/8/layout/list1"/>
    <dgm:cxn modelId="{379E8360-C8FB-4231-8684-2F82880185A1}" type="presParOf" srcId="{9D2C7E92-6E12-4A5B-ADBE-267198A1D5C5}" destId="{ED3B3D44-AFE2-4903-AAAD-D86287DE23B6}" srcOrd="2" destOrd="0" presId="urn:microsoft.com/office/officeart/2005/8/layout/list1"/>
    <dgm:cxn modelId="{7897577C-BA0A-4041-A008-94AE019CFBD2}" type="presParOf" srcId="{9D2C7E92-6E12-4A5B-ADBE-267198A1D5C5}" destId="{DEE8FEDD-B4CB-4D50-90A6-B7EC7F14796B}" srcOrd="3" destOrd="0" presId="urn:microsoft.com/office/officeart/2005/8/layout/list1"/>
    <dgm:cxn modelId="{0D2C7EBA-9B69-40A5-8B2D-861DA318C912}" type="presParOf" srcId="{9D2C7E92-6E12-4A5B-ADBE-267198A1D5C5}" destId="{5F782259-3CA5-4702-8864-EBE47DB0A250}" srcOrd="4" destOrd="0" presId="urn:microsoft.com/office/officeart/2005/8/layout/list1"/>
    <dgm:cxn modelId="{40C3BDBD-D298-42C2-9F98-334A1FF4C575}" type="presParOf" srcId="{5F782259-3CA5-4702-8864-EBE47DB0A250}" destId="{B23D9405-3B28-464E-AE09-4037730684D8}" srcOrd="0" destOrd="0" presId="urn:microsoft.com/office/officeart/2005/8/layout/list1"/>
    <dgm:cxn modelId="{5DAC1730-CBF9-4FC0-A711-ECD42B6F813F}" type="presParOf" srcId="{5F782259-3CA5-4702-8864-EBE47DB0A250}" destId="{2ED20209-1710-47B5-B98B-2BDB34307D00}" srcOrd="1" destOrd="0" presId="urn:microsoft.com/office/officeart/2005/8/layout/list1"/>
    <dgm:cxn modelId="{4B2285F8-4699-40B9-8655-8D203919E7C4}" type="presParOf" srcId="{9D2C7E92-6E12-4A5B-ADBE-267198A1D5C5}" destId="{3B68861C-96FA-4E56-AB4D-71EF33F6F97A}" srcOrd="5" destOrd="0" presId="urn:microsoft.com/office/officeart/2005/8/layout/list1"/>
    <dgm:cxn modelId="{F06CD3DD-DC54-4386-9B41-A841B4011C23}" type="presParOf" srcId="{9D2C7E92-6E12-4A5B-ADBE-267198A1D5C5}" destId="{1E11DA20-9C7C-4202-8BB5-02F431937DAA}" srcOrd="6" destOrd="0" presId="urn:microsoft.com/office/officeart/2005/8/layout/list1"/>
    <dgm:cxn modelId="{806BF4C7-F311-4C07-ACAA-6AE1B3266F58}" type="presParOf" srcId="{9D2C7E92-6E12-4A5B-ADBE-267198A1D5C5}" destId="{2029ACF8-C182-4E99-A8E2-80BC24CAEE58}" srcOrd="7" destOrd="0" presId="urn:microsoft.com/office/officeart/2005/8/layout/list1"/>
    <dgm:cxn modelId="{8CEDFB40-A332-4D44-B01A-CB5F1564DC23}" type="presParOf" srcId="{9D2C7E92-6E12-4A5B-ADBE-267198A1D5C5}" destId="{D0BB9463-0D20-4484-AD08-268451B84AAD}" srcOrd="8" destOrd="0" presId="urn:microsoft.com/office/officeart/2005/8/layout/list1"/>
    <dgm:cxn modelId="{3362CA84-DDDE-48B9-BEC7-2C81BBD849F3}" type="presParOf" srcId="{D0BB9463-0D20-4484-AD08-268451B84AAD}" destId="{7390CB78-68A7-45CC-8FA5-919E2C5A3D99}" srcOrd="0" destOrd="0" presId="urn:microsoft.com/office/officeart/2005/8/layout/list1"/>
    <dgm:cxn modelId="{3FF77E27-B82B-4961-A30C-60BFD8314909}" type="presParOf" srcId="{D0BB9463-0D20-4484-AD08-268451B84AAD}" destId="{AC4DB6FE-7559-41D8-B748-44523C4385DF}" srcOrd="1" destOrd="0" presId="urn:microsoft.com/office/officeart/2005/8/layout/list1"/>
    <dgm:cxn modelId="{8BE3C196-B78A-431E-BD81-CA25F79C1A89}" type="presParOf" srcId="{9D2C7E92-6E12-4A5B-ADBE-267198A1D5C5}" destId="{13D4A054-E405-4CA5-AEA0-193E49F4FE36}" srcOrd="9" destOrd="0" presId="urn:microsoft.com/office/officeart/2005/8/layout/list1"/>
    <dgm:cxn modelId="{A8703F6F-79DF-4F99-9C72-7FA261E37FA5}" type="presParOf" srcId="{9D2C7E92-6E12-4A5B-ADBE-267198A1D5C5}" destId="{BA99781D-1F16-4D83-9087-2B62C88751F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BA0D43-7B87-4D99-9FCE-B3B76647601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39849E2B-700F-40A9-AFD1-617528B07F98}">
      <dgm:prSet custT="1"/>
      <dgm:spPr/>
      <dgm:t>
        <a:bodyPr/>
        <a:lstStyle/>
        <a:p>
          <a:r>
            <a:rPr lang="th-TH" sz="2400" b="1" dirty="0" smtClean="0"/>
            <a:t>คณะกรรมการอำนวยการการ</a:t>
          </a:r>
        </a:p>
        <a:p>
          <a:r>
            <a:rPr lang="th-TH" sz="2400" b="1" dirty="0" smtClean="0"/>
            <a:t>จัดการเรียนการสอนสะเต็มศึกษาในสถานศึกษา</a:t>
          </a:r>
          <a:endParaRPr lang="en-GB" sz="2400" b="1" dirty="0"/>
        </a:p>
      </dgm:t>
    </dgm:pt>
    <dgm:pt modelId="{658726D3-8089-4066-8662-E3629214B236}" type="parTrans" cxnId="{DE40FC83-6303-42FE-8307-72192276FD5F}">
      <dgm:prSet/>
      <dgm:spPr/>
      <dgm:t>
        <a:bodyPr/>
        <a:lstStyle/>
        <a:p>
          <a:endParaRPr lang="en-GB"/>
        </a:p>
      </dgm:t>
    </dgm:pt>
    <dgm:pt modelId="{1BCFD334-4653-4696-9DC2-625DAA2E3616}" type="sibTrans" cxnId="{DE40FC83-6303-42FE-8307-72192276FD5F}">
      <dgm:prSet/>
      <dgm:spPr/>
      <dgm:t>
        <a:bodyPr/>
        <a:lstStyle/>
        <a:p>
          <a:endParaRPr lang="en-GB"/>
        </a:p>
      </dgm:t>
    </dgm:pt>
    <dgm:pt modelId="{CBC8D8F4-2F3E-4B72-9FAE-4B1D16D21B9D}">
      <dgm:prSet custT="1"/>
      <dgm:spPr/>
      <dgm:t>
        <a:bodyPr/>
        <a:lstStyle/>
        <a:p>
          <a:r>
            <a:rPr lang="th-TH" sz="2400" b="1" dirty="0" smtClean="0"/>
            <a:t>คณะกรรมการ</a:t>
          </a:r>
        </a:p>
        <a:p>
          <a:r>
            <a:rPr lang="th-TH" sz="2400" b="1" dirty="0" smtClean="0"/>
            <a:t>พัฒนาหลักสูตรการจัดการเรียนการสอนสะเต็มศึกษาในสถานศึกษา</a:t>
          </a:r>
          <a:endParaRPr lang="en-GB" sz="2400" b="1" dirty="0"/>
        </a:p>
      </dgm:t>
    </dgm:pt>
    <dgm:pt modelId="{00DFFD0F-A63D-49E3-9D47-EB6244FC83CA}" type="parTrans" cxnId="{3233DCA6-4FB1-46BD-AAB1-8CBF6DF45943}">
      <dgm:prSet/>
      <dgm:spPr/>
      <dgm:t>
        <a:bodyPr/>
        <a:lstStyle/>
        <a:p>
          <a:endParaRPr lang="en-GB"/>
        </a:p>
      </dgm:t>
    </dgm:pt>
    <dgm:pt modelId="{645E9166-C43D-47C5-A8D4-E969EF10CD90}" type="sibTrans" cxnId="{3233DCA6-4FB1-46BD-AAB1-8CBF6DF45943}">
      <dgm:prSet/>
      <dgm:spPr/>
      <dgm:t>
        <a:bodyPr/>
        <a:lstStyle/>
        <a:p>
          <a:endParaRPr lang="en-GB"/>
        </a:p>
      </dgm:t>
    </dgm:pt>
    <dgm:pt modelId="{0691CB76-6E6A-4DF6-B615-C3CD6B0AD53B}">
      <dgm:prSet custT="1"/>
      <dgm:spPr/>
      <dgm:t>
        <a:bodyPr/>
        <a:lstStyle/>
        <a:p>
          <a:r>
            <a:rPr lang="th-TH" sz="2400" b="1" dirty="0" smtClean="0"/>
            <a:t>คณะกรรมการ</a:t>
          </a:r>
        </a:p>
        <a:p>
          <a:r>
            <a:rPr lang="th-TH" sz="2400" b="1" dirty="0" smtClean="0"/>
            <a:t>ขับเคลื่อนการจัดการเรียนการสอนสะเต็มศึกษาในสถานศึกษา</a:t>
          </a:r>
          <a:endParaRPr lang="en-GB" sz="2400" b="1" dirty="0"/>
        </a:p>
      </dgm:t>
    </dgm:pt>
    <dgm:pt modelId="{8CF3BA00-68F5-4A41-A940-925ADF1C6FCA}" type="parTrans" cxnId="{F07C76A5-398B-4A17-B542-4CD8585FBDD9}">
      <dgm:prSet/>
      <dgm:spPr/>
      <dgm:t>
        <a:bodyPr/>
        <a:lstStyle/>
        <a:p>
          <a:endParaRPr lang="en-GB"/>
        </a:p>
      </dgm:t>
    </dgm:pt>
    <dgm:pt modelId="{96F8169F-73BC-4EB2-B6A5-D5568570293E}" type="sibTrans" cxnId="{F07C76A5-398B-4A17-B542-4CD8585FBDD9}">
      <dgm:prSet/>
      <dgm:spPr/>
      <dgm:t>
        <a:bodyPr/>
        <a:lstStyle/>
        <a:p>
          <a:endParaRPr lang="en-GB"/>
        </a:p>
      </dgm:t>
    </dgm:pt>
    <dgm:pt modelId="{1CD8D611-6A7A-4BFF-B793-507E96CE7EFF}" type="pres">
      <dgm:prSet presAssocID="{B2BA0D43-7B87-4D99-9FCE-B3B766476017}" presName="compositeShape" presStyleCnt="0">
        <dgm:presLayoutVars>
          <dgm:dir/>
          <dgm:resizeHandles/>
        </dgm:presLayoutVars>
      </dgm:prSet>
      <dgm:spPr/>
    </dgm:pt>
    <dgm:pt modelId="{8FDCF725-00BB-4995-91A8-781B7246999F}" type="pres">
      <dgm:prSet presAssocID="{B2BA0D43-7B87-4D99-9FCE-B3B766476017}" presName="pyramid" presStyleLbl="node1" presStyleIdx="0" presStyleCnt="1" custLinFactNeighborX="-31596"/>
      <dgm:spPr/>
    </dgm:pt>
    <dgm:pt modelId="{D5A48BE7-A405-45B8-8673-9024C3B42E9F}" type="pres">
      <dgm:prSet presAssocID="{B2BA0D43-7B87-4D99-9FCE-B3B766476017}" presName="theList" presStyleCnt="0"/>
      <dgm:spPr/>
    </dgm:pt>
    <dgm:pt modelId="{E217C5DA-71BA-4742-B503-4F39F8506559}" type="pres">
      <dgm:prSet presAssocID="{39849E2B-700F-40A9-AFD1-617528B07F98}" presName="aNode" presStyleLbl="fgAcc1" presStyleIdx="0" presStyleCnt="3" custScaleX="183930" custLinFactNeighborX="13294" custLinFactNeighborY="5796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01FE613-9715-447A-9794-8E915CCD422B}" type="pres">
      <dgm:prSet presAssocID="{39849E2B-700F-40A9-AFD1-617528B07F98}" presName="aSpace" presStyleCnt="0"/>
      <dgm:spPr/>
    </dgm:pt>
    <dgm:pt modelId="{CBF5045F-3F4E-4857-AAF9-A0C67F668878}" type="pres">
      <dgm:prSet presAssocID="{CBC8D8F4-2F3E-4B72-9FAE-4B1D16D21B9D}" presName="aNode" presStyleLbl="fgAcc1" presStyleIdx="1" presStyleCnt="3" custScaleX="183930" custLinFactNeighborX="13294" custLinFactNeighborY="5796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E2191A-E644-4962-BB6B-33B9C472D41F}" type="pres">
      <dgm:prSet presAssocID="{CBC8D8F4-2F3E-4B72-9FAE-4B1D16D21B9D}" presName="aSpace" presStyleCnt="0"/>
      <dgm:spPr/>
    </dgm:pt>
    <dgm:pt modelId="{2A2AEC86-8761-402C-AD96-3B31DE44025C}" type="pres">
      <dgm:prSet presAssocID="{0691CB76-6E6A-4DF6-B615-C3CD6B0AD53B}" presName="aNode" presStyleLbl="fgAcc1" presStyleIdx="2" presStyleCnt="3" custScaleX="183930" custLinFactNeighborX="13294" custLinFactNeighborY="5796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3DE6A67-3490-472B-BA89-FB9956C139D5}" type="pres">
      <dgm:prSet presAssocID="{0691CB76-6E6A-4DF6-B615-C3CD6B0AD53B}" presName="aSpace" presStyleCnt="0"/>
      <dgm:spPr/>
    </dgm:pt>
  </dgm:ptLst>
  <dgm:cxnLst>
    <dgm:cxn modelId="{3233DCA6-4FB1-46BD-AAB1-8CBF6DF45943}" srcId="{B2BA0D43-7B87-4D99-9FCE-B3B766476017}" destId="{CBC8D8F4-2F3E-4B72-9FAE-4B1D16D21B9D}" srcOrd="1" destOrd="0" parTransId="{00DFFD0F-A63D-49E3-9D47-EB6244FC83CA}" sibTransId="{645E9166-C43D-47C5-A8D4-E969EF10CD90}"/>
    <dgm:cxn modelId="{DE40FC83-6303-42FE-8307-72192276FD5F}" srcId="{B2BA0D43-7B87-4D99-9FCE-B3B766476017}" destId="{39849E2B-700F-40A9-AFD1-617528B07F98}" srcOrd="0" destOrd="0" parTransId="{658726D3-8089-4066-8662-E3629214B236}" sibTransId="{1BCFD334-4653-4696-9DC2-625DAA2E3616}"/>
    <dgm:cxn modelId="{8C65E0FB-46FF-4787-89D8-7B471ACA1809}" type="presOf" srcId="{39849E2B-700F-40A9-AFD1-617528B07F98}" destId="{E217C5DA-71BA-4742-B503-4F39F8506559}" srcOrd="0" destOrd="0" presId="urn:microsoft.com/office/officeart/2005/8/layout/pyramid2"/>
    <dgm:cxn modelId="{425B61F6-1245-4B6D-8916-ED48B23598E9}" type="presOf" srcId="{B2BA0D43-7B87-4D99-9FCE-B3B766476017}" destId="{1CD8D611-6A7A-4BFF-B793-507E96CE7EFF}" srcOrd="0" destOrd="0" presId="urn:microsoft.com/office/officeart/2005/8/layout/pyramid2"/>
    <dgm:cxn modelId="{F07C76A5-398B-4A17-B542-4CD8585FBDD9}" srcId="{B2BA0D43-7B87-4D99-9FCE-B3B766476017}" destId="{0691CB76-6E6A-4DF6-B615-C3CD6B0AD53B}" srcOrd="2" destOrd="0" parTransId="{8CF3BA00-68F5-4A41-A940-925ADF1C6FCA}" sibTransId="{96F8169F-73BC-4EB2-B6A5-D5568570293E}"/>
    <dgm:cxn modelId="{3EB6E240-67E8-43BD-BF3F-917C0C6B771E}" type="presOf" srcId="{CBC8D8F4-2F3E-4B72-9FAE-4B1D16D21B9D}" destId="{CBF5045F-3F4E-4857-AAF9-A0C67F668878}" srcOrd="0" destOrd="0" presId="urn:microsoft.com/office/officeart/2005/8/layout/pyramid2"/>
    <dgm:cxn modelId="{6A5897E9-8EC7-4C03-9452-E3D235F5876B}" type="presOf" srcId="{0691CB76-6E6A-4DF6-B615-C3CD6B0AD53B}" destId="{2A2AEC86-8761-402C-AD96-3B31DE44025C}" srcOrd="0" destOrd="0" presId="urn:microsoft.com/office/officeart/2005/8/layout/pyramid2"/>
    <dgm:cxn modelId="{97BD940E-7D6F-4AFA-BE49-A8BF3E7462A5}" type="presParOf" srcId="{1CD8D611-6A7A-4BFF-B793-507E96CE7EFF}" destId="{8FDCF725-00BB-4995-91A8-781B7246999F}" srcOrd="0" destOrd="0" presId="urn:microsoft.com/office/officeart/2005/8/layout/pyramid2"/>
    <dgm:cxn modelId="{3195C261-9235-40B4-833D-849A305D750C}" type="presParOf" srcId="{1CD8D611-6A7A-4BFF-B793-507E96CE7EFF}" destId="{D5A48BE7-A405-45B8-8673-9024C3B42E9F}" srcOrd="1" destOrd="0" presId="urn:microsoft.com/office/officeart/2005/8/layout/pyramid2"/>
    <dgm:cxn modelId="{ED56B4DC-27F7-4E25-8D56-CA8CCDF07693}" type="presParOf" srcId="{D5A48BE7-A405-45B8-8673-9024C3B42E9F}" destId="{E217C5DA-71BA-4742-B503-4F39F8506559}" srcOrd="0" destOrd="0" presId="urn:microsoft.com/office/officeart/2005/8/layout/pyramid2"/>
    <dgm:cxn modelId="{28AFC8DA-A22A-4691-9963-6BC9EB120D67}" type="presParOf" srcId="{D5A48BE7-A405-45B8-8673-9024C3B42E9F}" destId="{301FE613-9715-447A-9794-8E915CCD422B}" srcOrd="1" destOrd="0" presId="urn:microsoft.com/office/officeart/2005/8/layout/pyramid2"/>
    <dgm:cxn modelId="{B3311B67-2907-4C1F-89D4-F229FB62533A}" type="presParOf" srcId="{D5A48BE7-A405-45B8-8673-9024C3B42E9F}" destId="{CBF5045F-3F4E-4857-AAF9-A0C67F668878}" srcOrd="2" destOrd="0" presId="urn:microsoft.com/office/officeart/2005/8/layout/pyramid2"/>
    <dgm:cxn modelId="{BDAE3750-B7D7-4B87-B271-B150D281302C}" type="presParOf" srcId="{D5A48BE7-A405-45B8-8673-9024C3B42E9F}" destId="{5FE2191A-E644-4962-BB6B-33B9C472D41F}" srcOrd="3" destOrd="0" presId="urn:microsoft.com/office/officeart/2005/8/layout/pyramid2"/>
    <dgm:cxn modelId="{C323968C-C3B9-4D61-A448-2EE175D937C5}" type="presParOf" srcId="{D5A48BE7-A405-45B8-8673-9024C3B42E9F}" destId="{2A2AEC86-8761-402C-AD96-3B31DE44025C}" srcOrd="4" destOrd="0" presId="urn:microsoft.com/office/officeart/2005/8/layout/pyramid2"/>
    <dgm:cxn modelId="{E0A16E79-32A8-4526-95B1-814DB5379E20}" type="presParOf" srcId="{D5A48BE7-A405-45B8-8673-9024C3B42E9F}" destId="{43DE6A67-3490-472B-BA89-FB9956C139D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E42EDC-328E-4683-ABE8-FF8F3BE233BD}" type="doc">
      <dgm:prSet loTypeId="urn:microsoft.com/office/officeart/2009/3/layout/StepUpProcess" loCatId="process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th-TH"/>
        </a:p>
      </dgm:t>
    </dgm:pt>
    <dgm:pt modelId="{A33A3D6A-19D3-4B48-B226-E512EA3BD490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เริ่มต้น</a:t>
          </a:r>
          <a:endParaRPr lang="th-TH" sz="3200" b="1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gm:t>
    </dgm:pt>
    <dgm:pt modelId="{523801A5-F802-4ACD-A2B1-0C89E67737F2}" type="parTrans" cxnId="{E37E5982-DF44-4B07-A620-11CA5841749E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0BF4D4C-CA30-46DF-B892-97EA5171228F}" type="sibTrans" cxnId="{E37E5982-DF44-4B07-A620-11CA5841749E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1DBCA74-51A7-47B3-97B3-253B48FC5324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พัฒนา</a:t>
          </a:r>
          <a:endParaRPr lang="th-TH" sz="3200" b="1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gm:t>
    </dgm:pt>
    <dgm:pt modelId="{2D3802BB-759B-45D9-B905-3A6E7F103BE0}" type="parTrans" cxnId="{1003CC86-0C84-4C3C-B87A-30DE6A52EC81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F77D95B-45C5-48AE-B508-58C4214A61D8}" type="sibTrans" cxnId="{1003CC86-0C84-4C3C-B87A-30DE6A52EC81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B05CFF1-D2E9-4DAB-AE4B-3CBD68E14FE2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ต้นแบบ</a:t>
          </a:r>
          <a:endParaRPr lang="th-TH" sz="3200" b="1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gm:t>
    </dgm:pt>
    <dgm:pt modelId="{618525F9-9CCD-4560-B148-38E05A1BD50F}" type="parTrans" cxnId="{8EC459D1-F04C-47C3-A918-27950C30F190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5F0B6F1-9D53-4178-8982-E92D8352DD13}" type="sibTrans" cxnId="{8EC459D1-F04C-47C3-A918-27950C30F190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8CFF040-F3EB-4D28-A45C-9F6A2247981A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ผู้นำ</a:t>
          </a:r>
          <a:endParaRPr lang="th-TH" sz="3200" b="1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gm:t>
    </dgm:pt>
    <dgm:pt modelId="{DAC0247F-82F8-4985-96E2-0361DC9961A5}" type="parTrans" cxnId="{7C2D7A76-7F3A-4FA4-8026-31CA2DF59D5A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3967182-FF58-4265-8B33-56578B08EA2A}" type="sibTrans" cxnId="{7C2D7A76-7F3A-4FA4-8026-31CA2DF59D5A}">
      <dgm:prSet/>
      <dgm:spPr/>
      <dgm:t>
        <a:bodyPr/>
        <a:lstStyle/>
        <a:p>
          <a:endParaRPr lang="th-TH" sz="32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1F61A16-81CF-4EDD-8E88-86BE7B4AC842}" type="pres">
      <dgm:prSet presAssocID="{8AE42EDC-328E-4683-ABE8-FF8F3BE233B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304280E8-B887-467C-A20E-7D75C0CF4682}" type="pres">
      <dgm:prSet presAssocID="{A33A3D6A-19D3-4B48-B226-E512EA3BD490}" presName="composite" presStyleCnt="0"/>
      <dgm:spPr/>
    </dgm:pt>
    <dgm:pt modelId="{E1BA7686-76CC-4B1A-80C8-211CAF5BDE08}" type="pres">
      <dgm:prSet presAssocID="{A33A3D6A-19D3-4B48-B226-E512EA3BD490}" presName="LShape" presStyleLbl="alignNode1" presStyleIdx="0" presStyleCnt="7"/>
      <dgm:spPr/>
    </dgm:pt>
    <dgm:pt modelId="{B98140B4-3F0B-4E06-8BC7-3D8E6B41E7BA}" type="pres">
      <dgm:prSet presAssocID="{A33A3D6A-19D3-4B48-B226-E512EA3BD490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7D8CC32-C8B4-4976-AC8C-724B6B5EA95D}" type="pres">
      <dgm:prSet presAssocID="{A33A3D6A-19D3-4B48-B226-E512EA3BD490}" presName="Triangle" presStyleLbl="alignNode1" presStyleIdx="1" presStyleCnt="7"/>
      <dgm:spPr/>
    </dgm:pt>
    <dgm:pt modelId="{D42CB6DD-D4FE-4A83-9EE4-2D3FB6AAB62A}" type="pres">
      <dgm:prSet presAssocID="{F0BF4D4C-CA30-46DF-B892-97EA5171228F}" presName="sibTrans" presStyleCnt="0"/>
      <dgm:spPr/>
    </dgm:pt>
    <dgm:pt modelId="{B62E7473-61BC-43FA-A18F-933257DE52EE}" type="pres">
      <dgm:prSet presAssocID="{F0BF4D4C-CA30-46DF-B892-97EA5171228F}" presName="space" presStyleCnt="0"/>
      <dgm:spPr/>
    </dgm:pt>
    <dgm:pt modelId="{A38221E3-7967-4115-A4C8-241DC3E70078}" type="pres">
      <dgm:prSet presAssocID="{91DBCA74-51A7-47B3-97B3-253B48FC5324}" presName="composite" presStyleCnt="0"/>
      <dgm:spPr/>
    </dgm:pt>
    <dgm:pt modelId="{68D883E7-0927-46E5-B418-74825E774C17}" type="pres">
      <dgm:prSet presAssocID="{91DBCA74-51A7-47B3-97B3-253B48FC5324}" presName="LShape" presStyleLbl="alignNode1" presStyleIdx="2" presStyleCnt="7"/>
      <dgm:spPr/>
    </dgm:pt>
    <dgm:pt modelId="{143B6E9F-B494-4A70-B6F9-57154887E647}" type="pres">
      <dgm:prSet presAssocID="{91DBCA74-51A7-47B3-97B3-253B48FC5324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AB162AD-E7E0-46CF-9079-BEAE1FFDC41E}" type="pres">
      <dgm:prSet presAssocID="{91DBCA74-51A7-47B3-97B3-253B48FC5324}" presName="Triangle" presStyleLbl="alignNode1" presStyleIdx="3" presStyleCnt="7"/>
      <dgm:spPr/>
    </dgm:pt>
    <dgm:pt modelId="{EB350E1F-7174-4230-AD7A-0F28C3867003}" type="pres">
      <dgm:prSet presAssocID="{CF77D95B-45C5-48AE-B508-58C4214A61D8}" presName="sibTrans" presStyleCnt="0"/>
      <dgm:spPr/>
    </dgm:pt>
    <dgm:pt modelId="{9D02F440-A6D4-4217-A1DF-55218A387E92}" type="pres">
      <dgm:prSet presAssocID="{CF77D95B-45C5-48AE-B508-58C4214A61D8}" presName="space" presStyleCnt="0"/>
      <dgm:spPr/>
    </dgm:pt>
    <dgm:pt modelId="{8BBF0077-0F50-4786-9A0F-44D2CCBF7B78}" type="pres">
      <dgm:prSet presAssocID="{CB05CFF1-D2E9-4DAB-AE4B-3CBD68E14FE2}" presName="composite" presStyleCnt="0"/>
      <dgm:spPr/>
    </dgm:pt>
    <dgm:pt modelId="{93ABD50E-4A45-4A68-ABF1-54CA08D427A0}" type="pres">
      <dgm:prSet presAssocID="{CB05CFF1-D2E9-4DAB-AE4B-3CBD68E14FE2}" presName="LShape" presStyleLbl="alignNode1" presStyleIdx="4" presStyleCnt="7"/>
      <dgm:spPr/>
    </dgm:pt>
    <dgm:pt modelId="{5D0E9C52-8E81-4766-8EA1-C5A41BBA213C}" type="pres">
      <dgm:prSet presAssocID="{CB05CFF1-D2E9-4DAB-AE4B-3CBD68E14FE2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50D9BDA-06B6-452C-8BEF-8228722532E0}" type="pres">
      <dgm:prSet presAssocID="{CB05CFF1-D2E9-4DAB-AE4B-3CBD68E14FE2}" presName="Triangle" presStyleLbl="alignNode1" presStyleIdx="5" presStyleCnt="7"/>
      <dgm:spPr/>
    </dgm:pt>
    <dgm:pt modelId="{E9339E21-A442-44AA-827B-ACE89D2452EA}" type="pres">
      <dgm:prSet presAssocID="{95F0B6F1-9D53-4178-8982-E92D8352DD13}" presName="sibTrans" presStyleCnt="0"/>
      <dgm:spPr/>
    </dgm:pt>
    <dgm:pt modelId="{33E5E355-9150-4D8B-B8E3-34715F5AF5DD}" type="pres">
      <dgm:prSet presAssocID="{95F0B6F1-9D53-4178-8982-E92D8352DD13}" presName="space" presStyleCnt="0"/>
      <dgm:spPr/>
    </dgm:pt>
    <dgm:pt modelId="{8972A54C-987E-481C-A0AD-8B84EB4618C3}" type="pres">
      <dgm:prSet presAssocID="{88CFF040-F3EB-4D28-A45C-9F6A2247981A}" presName="composite" presStyleCnt="0"/>
      <dgm:spPr/>
    </dgm:pt>
    <dgm:pt modelId="{A5FBE0C9-A3FA-456D-A749-DA06C917B1F2}" type="pres">
      <dgm:prSet presAssocID="{88CFF040-F3EB-4D28-A45C-9F6A2247981A}" presName="LShape" presStyleLbl="alignNode1" presStyleIdx="6" presStyleCnt="7"/>
      <dgm:spPr/>
    </dgm:pt>
    <dgm:pt modelId="{C6999BFF-66FD-41CC-8950-E28246E4E57B}" type="pres">
      <dgm:prSet presAssocID="{88CFF040-F3EB-4D28-A45C-9F6A2247981A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83CED9A-CF27-4502-92C7-C3DE53382971}" type="presOf" srcId="{88CFF040-F3EB-4D28-A45C-9F6A2247981A}" destId="{C6999BFF-66FD-41CC-8950-E28246E4E57B}" srcOrd="0" destOrd="0" presId="urn:microsoft.com/office/officeart/2009/3/layout/StepUpProcess"/>
    <dgm:cxn modelId="{FC6F8A86-9497-4622-BDE4-16363366CD80}" type="presOf" srcId="{CB05CFF1-D2E9-4DAB-AE4B-3CBD68E14FE2}" destId="{5D0E9C52-8E81-4766-8EA1-C5A41BBA213C}" srcOrd="0" destOrd="0" presId="urn:microsoft.com/office/officeart/2009/3/layout/StepUpProcess"/>
    <dgm:cxn modelId="{7C2D7A76-7F3A-4FA4-8026-31CA2DF59D5A}" srcId="{8AE42EDC-328E-4683-ABE8-FF8F3BE233BD}" destId="{88CFF040-F3EB-4D28-A45C-9F6A2247981A}" srcOrd="3" destOrd="0" parTransId="{DAC0247F-82F8-4985-96E2-0361DC9961A5}" sibTransId="{B3967182-FF58-4265-8B33-56578B08EA2A}"/>
    <dgm:cxn modelId="{F57F5F69-5019-45F0-8788-C1B14AACFAC1}" type="presOf" srcId="{8AE42EDC-328E-4683-ABE8-FF8F3BE233BD}" destId="{51F61A16-81CF-4EDD-8E88-86BE7B4AC842}" srcOrd="0" destOrd="0" presId="urn:microsoft.com/office/officeart/2009/3/layout/StepUpProcess"/>
    <dgm:cxn modelId="{E37E5982-DF44-4B07-A620-11CA5841749E}" srcId="{8AE42EDC-328E-4683-ABE8-FF8F3BE233BD}" destId="{A33A3D6A-19D3-4B48-B226-E512EA3BD490}" srcOrd="0" destOrd="0" parTransId="{523801A5-F802-4ACD-A2B1-0C89E67737F2}" sibTransId="{F0BF4D4C-CA30-46DF-B892-97EA5171228F}"/>
    <dgm:cxn modelId="{8EC459D1-F04C-47C3-A918-27950C30F190}" srcId="{8AE42EDC-328E-4683-ABE8-FF8F3BE233BD}" destId="{CB05CFF1-D2E9-4DAB-AE4B-3CBD68E14FE2}" srcOrd="2" destOrd="0" parTransId="{618525F9-9CCD-4560-B148-38E05A1BD50F}" sibTransId="{95F0B6F1-9D53-4178-8982-E92D8352DD13}"/>
    <dgm:cxn modelId="{B4F5ACE3-4B87-4BC9-9237-33716D2FA1A8}" type="presOf" srcId="{A33A3D6A-19D3-4B48-B226-E512EA3BD490}" destId="{B98140B4-3F0B-4E06-8BC7-3D8E6B41E7BA}" srcOrd="0" destOrd="0" presId="urn:microsoft.com/office/officeart/2009/3/layout/StepUpProcess"/>
    <dgm:cxn modelId="{1CB73C7C-FA8E-49E8-947A-4C36FE16D0A5}" type="presOf" srcId="{91DBCA74-51A7-47B3-97B3-253B48FC5324}" destId="{143B6E9F-B494-4A70-B6F9-57154887E647}" srcOrd="0" destOrd="0" presId="urn:microsoft.com/office/officeart/2009/3/layout/StepUpProcess"/>
    <dgm:cxn modelId="{1003CC86-0C84-4C3C-B87A-30DE6A52EC81}" srcId="{8AE42EDC-328E-4683-ABE8-FF8F3BE233BD}" destId="{91DBCA74-51A7-47B3-97B3-253B48FC5324}" srcOrd="1" destOrd="0" parTransId="{2D3802BB-759B-45D9-B905-3A6E7F103BE0}" sibTransId="{CF77D95B-45C5-48AE-B508-58C4214A61D8}"/>
    <dgm:cxn modelId="{AF416575-B6B5-4014-A2B1-7A187524C9FD}" type="presParOf" srcId="{51F61A16-81CF-4EDD-8E88-86BE7B4AC842}" destId="{304280E8-B887-467C-A20E-7D75C0CF4682}" srcOrd="0" destOrd="0" presId="urn:microsoft.com/office/officeart/2009/3/layout/StepUpProcess"/>
    <dgm:cxn modelId="{96EB2D6F-41D6-4D5B-833A-37DD612EEAE0}" type="presParOf" srcId="{304280E8-B887-467C-A20E-7D75C0CF4682}" destId="{E1BA7686-76CC-4B1A-80C8-211CAF5BDE08}" srcOrd="0" destOrd="0" presId="urn:microsoft.com/office/officeart/2009/3/layout/StepUpProcess"/>
    <dgm:cxn modelId="{B2A91D83-476C-41E1-9DB4-DE0121311C2C}" type="presParOf" srcId="{304280E8-B887-467C-A20E-7D75C0CF4682}" destId="{B98140B4-3F0B-4E06-8BC7-3D8E6B41E7BA}" srcOrd="1" destOrd="0" presId="urn:microsoft.com/office/officeart/2009/3/layout/StepUpProcess"/>
    <dgm:cxn modelId="{781C9496-0880-4055-B8EA-DF970D47AC89}" type="presParOf" srcId="{304280E8-B887-467C-A20E-7D75C0CF4682}" destId="{47D8CC32-C8B4-4976-AC8C-724B6B5EA95D}" srcOrd="2" destOrd="0" presId="urn:microsoft.com/office/officeart/2009/3/layout/StepUpProcess"/>
    <dgm:cxn modelId="{CD7E97D7-8B0B-430E-A35B-F4B5398B8FC6}" type="presParOf" srcId="{51F61A16-81CF-4EDD-8E88-86BE7B4AC842}" destId="{D42CB6DD-D4FE-4A83-9EE4-2D3FB6AAB62A}" srcOrd="1" destOrd="0" presId="urn:microsoft.com/office/officeart/2009/3/layout/StepUpProcess"/>
    <dgm:cxn modelId="{41028531-43A8-4C38-95E9-35CB3C41BA7C}" type="presParOf" srcId="{D42CB6DD-D4FE-4A83-9EE4-2D3FB6AAB62A}" destId="{B62E7473-61BC-43FA-A18F-933257DE52EE}" srcOrd="0" destOrd="0" presId="urn:microsoft.com/office/officeart/2009/3/layout/StepUpProcess"/>
    <dgm:cxn modelId="{128DA73F-AC64-485A-B484-C7B3301366C9}" type="presParOf" srcId="{51F61A16-81CF-4EDD-8E88-86BE7B4AC842}" destId="{A38221E3-7967-4115-A4C8-241DC3E70078}" srcOrd="2" destOrd="0" presId="urn:microsoft.com/office/officeart/2009/3/layout/StepUpProcess"/>
    <dgm:cxn modelId="{C93BFF8D-D6AF-4D55-A54C-5FE4B8E70FA5}" type="presParOf" srcId="{A38221E3-7967-4115-A4C8-241DC3E70078}" destId="{68D883E7-0927-46E5-B418-74825E774C17}" srcOrd="0" destOrd="0" presId="urn:microsoft.com/office/officeart/2009/3/layout/StepUpProcess"/>
    <dgm:cxn modelId="{79AB5FEF-646A-4BE5-AE88-58BC4608C2B4}" type="presParOf" srcId="{A38221E3-7967-4115-A4C8-241DC3E70078}" destId="{143B6E9F-B494-4A70-B6F9-57154887E647}" srcOrd="1" destOrd="0" presId="urn:microsoft.com/office/officeart/2009/3/layout/StepUpProcess"/>
    <dgm:cxn modelId="{ED87E1B5-D20F-495E-BC6E-267FBF08FA5A}" type="presParOf" srcId="{A38221E3-7967-4115-A4C8-241DC3E70078}" destId="{FAB162AD-E7E0-46CF-9079-BEAE1FFDC41E}" srcOrd="2" destOrd="0" presId="urn:microsoft.com/office/officeart/2009/3/layout/StepUpProcess"/>
    <dgm:cxn modelId="{FBACD883-5A20-488F-A8B0-C985ED1F06F1}" type="presParOf" srcId="{51F61A16-81CF-4EDD-8E88-86BE7B4AC842}" destId="{EB350E1F-7174-4230-AD7A-0F28C3867003}" srcOrd="3" destOrd="0" presId="urn:microsoft.com/office/officeart/2009/3/layout/StepUpProcess"/>
    <dgm:cxn modelId="{4B60B319-C2F8-4FFD-AA83-5B9C11AE773E}" type="presParOf" srcId="{EB350E1F-7174-4230-AD7A-0F28C3867003}" destId="{9D02F440-A6D4-4217-A1DF-55218A387E92}" srcOrd="0" destOrd="0" presId="urn:microsoft.com/office/officeart/2009/3/layout/StepUpProcess"/>
    <dgm:cxn modelId="{AB6D0513-FF51-470F-9BE6-C1A90924D70B}" type="presParOf" srcId="{51F61A16-81CF-4EDD-8E88-86BE7B4AC842}" destId="{8BBF0077-0F50-4786-9A0F-44D2CCBF7B78}" srcOrd="4" destOrd="0" presId="urn:microsoft.com/office/officeart/2009/3/layout/StepUpProcess"/>
    <dgm:cxn modelId="{444DC01D-4886-4173-9130-22719AEF443A}" type="presParOf" srcId="{8BBF0077-0F50-4786-9A0F-44D2CCBF7B78}" destId="{93ABD50E-4A45-4A68-ABF1-54CA08D427A0}" srcOrd="0" destOrd="0" presId="urn:microsoft.com/office/officeart/2009/3/layout/StepUpProcess"/>
    <dgm:cxn modelId="{3715711B-A388-4EB9-BFCD-A616F665583D}" type="presParOf" srcId="{8BBF0077-0F50-4786-9A0F-44D2CCBF7B78}" destId="{5D0E9C52-8E81-4766-8EA1-C5A41BBA213C}" srcOrd="1" destOrd="0" presId="urn:microsoft.com/office/officeart/2009/3/layout/StepUpProcess"/>
    <dgm:cxn modelId="{2F2B1038-CEFB-4E94-88E6-CF9FC1AEC7CD}" type="presParOf" srcId="{8BBF0077-0F50-4786-9A0F-44D2CCBF7B78}" destId="{A50D9BDA-06B6-452C-8BEF-8228722532E0}" srcOrd="2" destOrd="0" presId="urn:microsoft.com/office/officeart/2009/3/layout/StepUpProcess"/>
    <dgm:cxn modelId="{28059188-497D-4BDE-AEFF-5BEDA5C599A0}" type="presParOf" srcId="{51F61A16-81CF-4EDD-8E88-86BE7B4AC842}" destId="{E9339E21-A442-44AA-827B-ACE89D2452EA}" srcOrd="5" destOrd="0" presId="urn:microsoft.com/office/officeart/2009/3/layout/StepUpProcess"/>
    <dgm:cxn modelId="{92E41603-41B7-41F1-B916-3FF3F9AD419F}" type="presParOf" srcId="{E9339E21-A442-44AA-827B-ACE89D2452EA}" destId="{33E5E355-9150-4D8B-B8E3-34715F5AF5DD}" srcOrd="0" destOrd="0" presId="urn:microsoft.com/office/officeart/2009/3/layout/StepUpProcess"/>
    <dgm:cxn modelId="{6B09477F-8E6D-4394-A2E2-175C56B2FEBF}" type="presParOf" srcId="{51F61A16-81CF-4EDD-8E88-86BE7B4AC842}" destId="{8972A54C-987E-481C-A0AD-8B84EB4618C3}" srcOrd="6" destOrd="0" presId="urn:microsoft.com/office/officeart/2009/3/layout/StepUpProcess"/>
    <dgm:cxn modelId="{80A5F3EA-0229-485E-A266-17B285F36FA5}" type="presParOf" srcId="{8972A54C-987E-481C-A0AD-8B84EB4618C3}" destId="{A5FBE0C9-A3FA-456D-A749-DA06C917B1F2}" srcOrd="0" destOrd="0" presId="urn:microsoft.com/office/officeart/2009/3/layout/StepUpProcess"/>
    <dgm:cxn modelId="{1B0FE7E0-1E0E-45E1-95DA-855C8AC26E1D}" type="presParOf" srcId="{8972A54C-987E-481C-A0AD-8B84EB4618C3}" destId="{C6999BFF-66FD-41CC-8950-E28246E4E57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810F34-8C7A-478E-8EEF-AFE61ED7CCCA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F26C2B9-3374-495F-9628-0E6F05EAE90C}">
      <dgm:prSet phldrT="[ข้อความ]" custT="1"/>
      <dgm:spPr/>
      <dgm:t>
        <a:bodyPr/>
        <a:lstStyle/>
        <a:p>
          <a:r>
            <a:rPr lang="th-TH" sz="4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</a:t>
          </a:r>
          <a:endParaRPr lang="th-TH" sz="4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14BB10B-CB8A-4BD3-A54C-1E0D154E250A}" type="parTrans" cxnId="{5DA86304-210A-485E-8E72-9ED8A062D0B7}">
      <dgm:prSet/>
      <dgm:spPr/>
      <dgm:t>
        <a:bodyPr/>
        <a:lstStyle/>
        <a:p>
          <a:endParaRPr lang="th-TH"/>
        </a:p>
      </dgm:t>
    </dgm:pt>
    <dgm:pt modelId="{3E016639-776C-4DEE-8103-87D1B1A0A52C}" type="sibTrans" cxnId="{5DA86304-210A-485E-8E72-9ED8A062D0B7}">
      <dgm:prSet/>
      <dgm:spPr/>
      <dgm:t>
        <a:bodyPr/>
        <a:lstStyle/>
        <a:p>
          <a:endParaRPr lang="th-TH"/>
        </a:p>
      </dgm:t>
    </dgm:pt>
    <dgm:pt modelId="{4E119CF8-4C9A-4F3B-AF81-EC628854FD21}">
      <dgm:prSet phldrT="[ข้อความ]" custT="1"/>
      <dgm:spPr/>
      <dgm:t>
        <a:bodyPr/>
        <a:lstStyle/>
        <a:p>
          <a:r>
            <a:rPr lang="th-TH" sz="3200" b="1" dirty="0" smtClean="0">
              <a:ln w="1905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rPr>
            <a:t>ตอบสนองความต้องการ 10 อุตสาหกรรมเป้าหมายรวมทั้งเขตพัฒนาเศรษฐกิจพิเศษ</a:t>
          </a:r>
          <a:endParaRPr lang="th-TH" sz="3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A44F542-902B-46B1-B61B-0B3C08B20EE4}" type="parTrans" cxnId="{76E97044-FB60-4549-8A44-C38133754C48}">
      <dgm:prSet/>
      <dgm:spPr/>
      <dgm:t>
        <a:bodyPr/>
        <a:lstStyle/>
        <a:p>
          <a:endParaRPr lang="th-TH"/>
        </a:p>
      </dgm:t>
    </dgm:pt>
    <dgm:pt modelId="{74381E49-17A2-42CB-BA02-CABFD726092A}" type="sibTrans" cxnId="{76E97044-FB60-4549-8A44-C38133754C48}">
      <dgm:prSet/>
      <dgm:spPr/>
      <dgm:t>
        <a:bodyPr/>
        <a:lstStyle/>
        <a:p>
          <a:endParaRPr lang="th-TH"/>
        </a:p>
      </dgm:t>
    </dgm:pt>
    <dgm:pt modelId="{742AA259-4C21-4D9B-8C9E-7032D904A18F}">
      <dgm:prSet phldrT="[ข้อความ]" custT="1"/>
      <dgm:spPr/>
      <dgm:t>
        <a:bodyPr/>
        <a:lstStyle/>
        <a:p>
          <a:r>
            <a:rPr lang="en-US" sz="28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rPr>
            <a:t>HUB  ASEAN</a:t>
          </a:r>
        </a:p>
        <a:p>
          <a:r>
            <a:rPr lang="en-US" sz="28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rPr>
            <a:t>Nano Bio Robotics Digital</a:t>
          </a:r>
          <a:endParaRPr lang="th-TH" sz="28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C5BBE08-2A8E-42ED-A8A1-2B095A736E31}" type="sibTrans" cxnId="{94555634-5303-454C-82E1-3409377600C5}">
      <dgm:prSet/>
      <dgm:spPr/>
      <dgm:t>
        <a:bodyPr/>
        <a:lstStyle/>
        <a:p>
          <a:endParaRPr lang="th-TH"/>
        </a:p>
      </dgm:t>
    </dgm:pt>
    <dgm:pt modelId="{2B8AEBDD-9863-4AA9-8163-4466CF7AB526}" type="parTrans" cxnId="{94555634-5303-454C-82E1-3409377600C5}">
      <dgm:prSet/>
      <dgm:spPr/>
      <dgm:t>
        <a:bodyPr/>
        <a:lstStyle/>
        <a:p>
          <a:endParaRPr lang="th-TH"/>
        </a:p>
      </dgm:t>
    </dgm:pt>
    <dgm:pt modelId="{557F0E5A-B6FF-4E3C-9CC1-F45D0D6B2C9B}" type="pres">
      <dgm:prSet presAssocID="{84810F34-8C7A-478E-8EEF-AFE61ED7CCC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C024ACA3-E961-4F4F-890E-5949B98070B2}" type="pres">
      <dgm:prSet presAssocID="{EF26C2B9-3374-495F-9628-0E6F05EAE90C}" presName="composite" presStyleCnt="0"/>
      <dgm:spPr/>
    </dgm:pt>
    <dgm:pt modelId="{291E9765-1DA7-4AA8-B6A3-8ABA315EAF16}" type="pres">
      <dgm:prSet presAssocID="{EF26C2B9-3374-495F-9628-0E6F05EAE90C}" presName="bentUpArrow1" presStyleLbl="alignImgPlace1" presStyleIdx="0" presStyleCnt="2"/>
      <dgm:spPr/>
    </dgm:pt>
    <dgm:pt modelId="{5E7C9028-45BC-46EE-ADBF-E608B7D03EC3}" type="pres">
      <dgm:prSet presAssocID="{EF26C2B9-3374-495F-9628-0E6F05EAE90C}" presName="ParentText" presStyleLbl="node1" presStyleIdx="0" presStyleCnt="3" custLinFactNeighborX="-4100" custLinFactNeighborY="-819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0C4F1BC-597C-4D46-B4F4-D53351064DD7}" type="pres">
      <dgm:prSet presAssocID="{EF26C2B9-3374-495F-9628-0E6F05EAE90C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088405-4BDA-43A6-B54D-E8382F50AE03}" type="pres">
      <dgm:prSet presAssocID="{3E016639-776C-4DEE-8103-87D1B1A0A52C}" presName="sibTrans" presStyleCnt="0"/>
      <dgm:spPr/>
    </dgm:pt>
    <dgm:pt modelId="{3826152A-5928-44EE-9991-D0E20039F032}" type="pres">
      <dgm:prSet presAssocID="{4E119CF8-4C9A-4F3B-AF81-EC628854FD21}" presName="composite" presStyleCnt="0"/>
      <dgm:spPr/>
    </dgm:pt>
    <dgm:pt modelId="{62211A58-8F55-41A4-BA44-3EFC69F23EB6}" type="pres">
      <dgm:prSet presAssocID="{4E119CF8-4C9A-4F3B-AF81-EC628854FD21}" presName="bentUpArrow1" presStyleLbl="alignImgPlace1" presStyleIdx="1" presStyleCnt="2" custLinFactNeighborY="0"/>
      <dgm:spPr>
        <a:solidFill>
          <a:srgbClr val="00B050"/>
        </a:solidFill>
      </dgm:spPr>
    </dgm:pt>
    <dgm:pt modelId="{C8D906AD-3C3A-4B45-BB9D-E9F550300819}" type="pres">
      <dgm:prSet presAssocID="{4E119CF8-4C9A-4F3B-AF81-EC628854FD21}" presName="ParentText" presStyleLbl="node1" presStyleIdx="1" presStyleCnt="3" custScaleX="286703" custScaleY="147623" custLinFactNeighborX="-9814" custLinFactNeighborY="-1040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596547-9BEA-446A-AF4E-9C132D8E6110}" type="pres">
      <dgm:prSet presAssocID="{4E119CF8-4C9A-4F3B-AF81-EC628854FD21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F1658E-42A1-4F22-9532-38A69F79E61D}" type="pres">
      <dgm:prSet presAssocID="{74381E49-17A2-42CB-BA02-CABFD726092A}" presName="sibTrans" presStyleCnt="0"/>
      <dgm:spPr/>
    </dgm:pt>
    <dgm:pt modelId="{266781AB-17EA-40AB-BC2E-B9A7024EE0AE}" type="pres">
      <dgm:prSet presAssocID="{742AA259-4C21-4D9B-8C9E-7032D904A18F}" presName="composite" presStyleCnt="0"/>
      <dgm:spPr/>
    </dgm:pt>
    <dgm:pt modelId="{5C92DA23-9631-4BEC-A5E9-3E21D0C44672}" type="pres">
      <dgm:prSet presAssocID="{742AA259-4C21-4D9B-8C9E-7032D904A18F}" presName="ParentText" presStyleLbl="node1" presStyleIdx="2" presStyleCnt="3" custScaleX="169574" custLinFactNeighborX="83453" custLinFactNeighborY="-123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D42331D-0573-4D21-B863-AC2DDEE6D07F}" type="presOf" srcId="{742AA259-4C21-4D9B-8C9E-7032D904A18F}" destId="{5C92DA23-9631-4BEC-A5E9-3E21D0C44672}" srcOrd="0" destOrd="0" presId="urn:microsoft.com/office/officeart/2005/8/layout/StepDownProcess"/>
    <dgm:cxn modelId="{76E97044-FB60-4549-8A44-C38133754C48}" srcId="{84810F34-8C7A-478E-8EEF-AFE61ED7CCCA}" destId="{4E119CF8-4C9A-4F3B-AF81-EC628854FD21}" srcOrd="1" destOrd="0" parTransId="{DA44F542-902B-46B1-B61B-0B3C08B20EE4}" sibTransId="{74381E49-17A2-42CB-BA02-CABFD726092A}"/>
    <dgm:cxn modelId="{94555634-5303-454C-82E1-3409377600C5}" srcId="{84810F34-8C7A-478E-8EEF-AFE61ED7CCCA}" destId="{742AA259-4C21-4D9B-8C9E-7032D904A18F}" srcOrd="2" destOrd="0" parTransId="{2B8AEBDD-9863-4AA9-8163-4466CF7AB526}" sibTransId="{EC5BBE08-2A8E-42ED-A8A1-2B095A736E31}"/>
    <dgm:cxn modelId="{254B5DA7-04CE-47EB-9E00-C9D4530ED7CF}" type="presOf" srcId="{4E119CF8-4C9A-4F3B-AF81-EC628854FD21}" destId="{C8D906AD-3C3A-4B45-BB9D-E9F550300819}" srcOrd="0" destOrd="0" presId="urn:microsoft.com/office/officeart/2005/8/layout/StepDownProcess"/>
    <dgm:cxn modelId="{AC1FC9B4-3BEF-435F-ABDC-31FD291B8836}" type="presOf" srcId="{EF26C2B9-3374-495F-9628-0E6F05EAE90C}" destId="{5E7C9028-45BC-46EE-ADBF-E608B7D03EC3}" srcOrd="0" destOrd="0" presId="urn:microsoft.com/office/officeart/2005/8/layout/StepDownProcess"/>
    <dgm:cxn modelId="{5DA86304-210A-485E-8E72-9ED8A062D0B7}" srcId="{84810F34-8C7A-478E-8EEF-AFE61ED7CCCA}" destId="{EF26C2B9-3374-495F-9628-0E6F05EAE90C}" srcOrd="0" destOrd="0" parTransId="{214BB10B-CB8A-4BD3-A54C-1E0D154E250A}" sibTransId="{3E016639-776C-4DEE-8103-87D1B1A0A52C}"/>
    <dgm:cxn modelId="{2299468C-F91A-4DEB-B472-F699E0FFD33D}" type="presOf" srcId="{84810F34-8C7A-478E-8EEF-AFE61ED7CCCA}" destId="{557F0E5A-B6FF-4E3C-9CC1-F45D0D6B2C9B}" srcOrd="0" destOrd="0" presId="urn:microsoft.com/office/officeart/2005/8/layout/StepDownProcess"/>
    <dgm:cxn modelId="{A0C53EEE-7876-44DB-BBF3-E1B26BD06914}" type="presParOf" srcId="{557F0E5A-B6FF-4E3C-9CC1-F45D0D6B2C9B}" destId="{C024ACA3-E961-4F4F-890E-5949B98070B2}" srcOrd="0" destOrd="0" presId="urn:microsoft.com/office/officeart/2005/8/layout/StepDownProcess"/>
    <dgm:cxn modelId="{3A14D192-4AAA-4F0C-9A2D-5007C7E5B473}" type="presParOf" srcId="{C024ACA3-E961-4F4F-890E-5949B98070B2}" destId="{291E9765-1DA7-4AA8-B6A3-8ABA315EAF16}" srcOrd="0" destOrd="0" presId="urn:microsoft.com/office/officeart/2005/8/layout/StepDownProcess"/>
    <dgm:cxn modelId="{E98E6D70-FE49-4334-B59C-FEC87FA00FC2}" type="presParOf" srcId="{C024ACA3-E961-4F4F-890E-5949B98070B2}" destId="{5E7C9028-45BC-46EE-ADBF-E608B7D03EC3}" srcOrd="1" destOrd="0" presId="urn:microsoft.com/office/officeart/2005/8/layout/StepDownProcess"/>
    <dgm:cxn modelId="{32A3A2C9-D64A-4FCC-8FFD-B5A8BDA3C82A}" type="presParOf" srcId="{C024ACA3-E961-4F4F-890E-5949B98070B2}" destId="{E0C4F1BC-597C-4D46-B4F4-D53351064DD7}" srcOrd="2" destOrd="0" presId="urn:microsoft.com/office/officeart/2005/8/layout/StepDownProcess"/>
    <dgm:cxn modelId="{7195358E-2B91-43B0-884D-D6FC2BDE2616}" type="presParOf" srcId="{557F0E5A-B6FF-4E3C-9CC1-F45D0D6B2C9B}" destId="{4F088405-4BDA-43A6-B54D-E8382F50AE03}" srcOrd="1" destOrd="0" presId="urn:microsoft.com/office/officeart/2005/8/layout/StepDownProcess"/>
    <dgm:cxn modelId="{2FA5872B-67C7-4766-A2E7-FEF46FD59FA7}" type="presParOf" srcId="{557F0E5A-B6FF-4E3C-9CC1-F45D0D6B2C9B}" destId="{3826152A-5928-44EE-9991-D0E20039F032}" srcOrd="2" destOrd="0" presId="urn:microsoft.com/office/officeart/2005/8/layout/StepDownProcess"/>
    <dgm:cxn modelId="{3484E084-601C-4CCE-AED4-8B7C5C4FEF8A}" type="presParOf" srcId="{3826152A-5928-44EE-9991-D0E20039F032}" destId="{62211A58-8F55-41A4-BA44-3EFC69F23EB6}" srcOrd="0" destOrd="0" presId="urn:microsoft.com/office/officeart/2005/8/layout/StepDownProcess"/>
    <dgm:cxn modelId="{B717EE9A-FAEE-4CD8-9F0D-2C4EF99A0DB5}" type="presParOf" srcId="{3826152A-5928-44EE-9991-D0E20039F032}" destId="{C8D906AD-3C3A-4B45-BB9D-E9F550300819}" srcOrd="1" destOrd="0" presId="urn:microsoft.com/office/officeart/2005/8/layout/StepDownProcess"/>
    <dgm:cxn modelId="{490DD757-22B4-458D-B744-DE17FEFB5DB9}" type="presParOf" srcId="{3826152A-5928-44EE-9991-D0E20039F032}" destId="{48596547-9BEA-446A-AF4E-9C132D8E6110}" srcOrd="2" destOrd="0" presId="urn:microsoft.com/office/officeart/2005/8/layout/StepDownProcess"/>
    <dgm:cxn modelId="{56BBF7AF-A4DB-4CF4-A249-F9D3600C1944}" type="presParOf" srcId="{557F0E5A-B6FF-4E3C-9CC1-F45D0D6B2C9B}" destId="{6FF1658E-42A1-4F22-9532-38A69F79E61D}" srcOrd="3" destOrd="0" presId="urn:microsoft.com/office/officeart/2005/8/layout/StepDownProcess"/>
    <dgm:cxn modelId="{67C1CA80-77A3-49B4-83D6-0A38EDEFA7D2}" type="presParOf" srcId="{557F0E5A-B6FF-4E3C-9CC1-F45D0D6B2C9B}" destId="{266781AB-17EA-40AB-BC2E-B9A7024EE0AE}" srcOrd="4" destOrd="0" presId="urn:microsoft.com/office/officeart/2005/8/layout/StepDownProcess"/>
    <dgm:cxn modelId="{E611F8A7-48C3-4FB7-8C21-DC36A383D3A1}" type="presParOf" srcId="{266781AB-17EA-40AB-BC2E-B9A7024EE0AE}" destId="{5C92DA23-9631-4BEC-A5E9-3E21D0C44672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5E15B7-5A2C-46CF-BA60-306016F427C3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3BFD4547-3ECE-4E42-9BC6-8144DA7A1C36}">
      <dgm:prSet phldrT="[Text]" custT="1"/>
      <dgm:spPr/>
      <dgm:t>
        <a:bodyPr/>
        <a:lstStyle/>
        <a:p>
          <a:r>
            <a: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คณะ</a:t>
          </a:r>
          <a:br>
            <a: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ทำงานชุดย่อย</a:t>
          </a:r>
          <a:endParaRPr lang="th-TH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5C5425A-3097-4A5B-8EBC-64983D5F0FFC}" type="parTrans" cxnId="{9525870C-2AEA-490B-80F4-F32AD5DE1FD5}">
      <dgm:prSet/>
      <dgm:spPr/>
      <dgm:t>
        <a:bodyPr/>
        <a:lstStyle/>
        <a:p>
          <a:endParaRPr lang="th-TH"/>
        </a:p>
      </dgm:t>
    </dgm:pt>
    <dgm:pt modelId="{11D3DAF0-2981-4E1E-B42D-D5A0693843E0}" type="sibTrans" cxnId="{9525870C-2AEA-490B-80F4-F32AD5DE1FD5}">
      <dgm:prSet/>
      <dgm:spPr/>
      <dgm:t>
        <a:bodyPr/>
        <a:lstStyle/>
        <a:p>
          <a:endParaRPr lang="th-TH"/>
        </a:p>
      </dgm:t>
    </dgm:pt>
    <dgm:pt modelId="{B96C1AF2-3A98-4F02-BF2B-AA30E1D82A45}">
      <dgm:prSet phldrT="[Text]" custT="1"/>
      <dgm:spPr/>
      <dgm:t>
        <a:bodyPr/>
        <a:lstStyle/>
        <a:p>
          <a:r>
            <a:rPr lang="th-TH" sz="5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th-TH" sz="5400" b="1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DFF87C-25EE-4625-8A1B-79DFC52C6296}" type="parTrans" cxnId="{10A3C016-EF56-4B38-B29F-AEC64B0BED61}">
      <dgm:prSet/>
      <dgm:spPr/>
      <dgm:t>
        <a:bodyPr/>
        <a:lstStyle/>
        <a:p>
          <a:endParaRPr lang="th-TH"/>
        </a:p>
      </dgm:t>
    </dgm:pt>
    <dgm:pt modelId="{F0764445-9F73-4DF8-B7A1-B01C5CE7AFA6}" type="sibTrans" cxnId="{10A3C016-EF56-4B38-B29F-AEC64B0BED61}">
      <dgm:prSet/>
      <dgm:spPr/>
      <dgm:t>
        <a:bodyPr/>
        <a:lstStyle/>
        <a:p>
          <a:endParaRPr lang="th-TH"/>
        </a:p>
      </dgm:t>
    </dgm:pt>
    <dgm:pt modelId="{6E46493B-35F5-45C2-9AEE-C86A8502DBE8}">
      <dgm:prSet phldrT="[Text]" custT="1"/>
      <dgm:spPr/>
      <dgm:t>
        <a:bodyPr/>
        <a:lstStyle/>
        <a:p>
          <a:r>
            <a:rPr lang="th-TH" sz="5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th-TH" sz="5400" b="1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878C0F-4C88-43CF-8C73-4FE71002E79B}" type="parTrans" cxnId="{48DE8AB1-5689-4086-AF5E-98D7AA48AC21}">
      <dgm:prSet/>
      <dgm:spPr/>
      <dgm:t>
        <a:bodyPr/>
        <a:lstStyle/>
        <a:p>
          <a:endParaRPr lang="th-TH"/>
        </a:p>
      </dgm:t>
    </dgm:pt>
    <dgm:pt modelId="{8B66F803-41E3-40CE-9304-B73C200C881F}" type="sibTrans" cxnId="{48DE8AB1-5689-4086-AF5E-98D7AA48AC21}">
      <dgm:prSet/>
      <dgm:spPr/>
      <dgm:t>
        <a:bodyPr/>
        <a:lstStyle/>
        <a:p>
          <a:endParaRPr lang="th-TH"/>
        </a:p>
      </dgm:t>
    </dgm:pt>
    <dgm:pt modelId="{074BC0D1-81F9-49C5-904F-945C92DB6FD0}">
      <dgm:prSet phldrT="[Text]" custT="1"/>
      <dgm:spPr/>
      <dgm:t>
        <a:bodyPr/>
        <a:lstStyle/>
        <a:p>
          <a:r>
            <a:rPr lang="th-TH" sz="5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th-TH" sz="5400" b="1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5E1B221-6C87-47C0-8F33-3154C0E89359}" type="parTrans" cxnId="{1B7CA43B-BB67-4541-ADED-43744BAFEB8F}">
      <dgm:prSet/>
      <dgm:spPr/>
      <dgm:t>
        <a:bodyPr/>
        <a:lstStyle/>
        <a:p>
          <a:endParaRPr lang="th-TH"/>
        </a:p>
      </dgm:t>
    </dgm:pt>
    <dgm:pt modelId="{771C1124-C238-41A1-8524-094EDFAA75B6}" type="sibTrans" cxnId="{1B7CA43B-BB67-4541-ADED-43744BAFEB8F}">
      <dgm:prSet/>
      <dgm:spPr/>
      <dgm:t>
        <a:bodyPr/>
        <a:lstStyle/>
        <a:p>
          <a:endParaRPr lang="th-TH"/>
        </a:p>
      </dgm:t>
    </dgm:pt>
    <dgm:pt modelId="{60F87D2A-237D-42DB-9E06-5B3B1A2C8F44}">
      <dgm:prSet phldrT="[Text]" custT="1"/>
      <dgm:spPr/>
      <dgm:t>
        <a:bodyPr/>
        <a:lstStyle/>
        <a:p>
          <a:r>
            <a:rPr lang="th-TH" sz="5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</a:t>
          </a:r>
          <a:endParaRPr lang="th-TH" sz="5400" b="1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B64C12-1604-4B90-A4DA-A68452D5888D}" type="parTrans" cxnId="{3D594556-467A-4715-A5B3-A0D33A7A4A1F}">
      <dgm:prSet/>
      <dgm:spPr/>
      <dgm:t>
        <a:bodyPr/>
        <a:lstStyle/>
        <a:p>
          <a:endParaRPr lang="th-TH"/>
        </a:p>
      </dgm:t>
    </dgm:pt>
    <dgm:pt modelId="{A4A03056-41F3-4C11-BA0B-AD5AA649A6A0}" type="sibTrans" cxnId="{3D594556-467A-4715-A5B3-A0D33A7A4A1F}">
      <dgm:prSet/>
      <dgm:spPr/>
      <dgm:t>
        <a:bodyPr/>
        <a:lstStyle/>
        <a:p>
          <a:endParaRPr lang="th-TH"/>
        </a:p>
      </dgm:t>
    </dgm:pt>
    <dgm:pt modelId="{11D0D6CA-26C8-469A-8FE7-8800847B78EC}">
      <dgm:prSet phldrT="[Text]" custT="1"/>
      <dgm:spPr/>
      <dgm:t>
        <a:bodyPr/>
        <a:lstStyle/>
        <a:p>
          <a:r>
            <a:rPr lang="th-TH" sz="5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</a:t>
          </a:r>
          <a:endParaRPr lang="th-TH" sz="5400" b="1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4204ED-B7BD-49FC-803E-D43BB9C77077}" type="parTrans" cxnId="{67034B87-9980-4BC5-A33D-D9368404E5BE}">
      <dgm:prSet/>
      <dgm:spPr/>
      <dgm:t>
        <a:bodyPr/>
        <a:lstStyle/>
        <a:p>
          <a:endParaRPr lang="th-TH"/>
        </a:p>
      </dgm:t>
    </dgm:pt>
    <dgm:pt modelId="{AD206BAD-0F74-4E7A-8A98-8F5858DAA540}" type="sibTrans" cxnId="{67034B87-9980-4BC5-A33D-D9368404E5BE}">
      <dgm:prSet/>
      <dgm:spPr/>
      <dgm:t>
        <a:bodyPr/>
        <a:lstStyle/>
        <a:p>
          <a:endParaRPr lang="th-TH"/>
        </a:p>
      </dgm:t>
    </dgm:pt>
    <dgm:pt modelId="{D7E08B09-6091-41AA-83FD-420A7819FA87}" type="pres">
      <dgm:prSet presAssocID="{605E15B7-5A2C-46CF-BA60-306016F427C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B1EB9EF-6653-4994-BCC1-D5CD1BA7D900}" type="pres">
      <dgm:prSet presAssocID="{3BFD4547-3ECE-4E42-9BC6-8144DA7A1C36}" presName="centerShape" presStyleLbl="node0" presStyleIdx="0" presStyleCnt="1"/>
      <dgm:spPr/>
      <dgm:t>
        <a:bodyPr/>
        <a:lstStyle/>
        <a:p>
          <a:endParaRPr lang="th-TH"/>
        </a:p>
      </dgm:t>
    </dgm:pt>
    <dgm:pt modelId="{9C2D5864-0B28-4060-8C13-340239EF6099}" type="pres">
      <dgm:prSet presAssocID="{B96C1AF2-3A98-4F02-BF2B-AA30E1D82A4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DB2EC26-A053-4D8C-AE9F-5B752D76828A}" type="pres">
      <dgm:prSet presAssocID="{B96C1AF2-3A98-4F02-BF2B-AA30E1D82A45}" presName="dummy" presStyleCnt="0"/>
      <dgm:spPr/>
    </dgm:pt>
    <dgm:pt modelId="{3618267A-1933-476B-B563-B648404D72E3}" type="pres">
      <dgm:prSet presAssocID="{F0764445-9F73-4DF8-B7A1-B01C5CE7AFA6}" presName="sibTrans" presStyleLbl="sibTrans2D1" presStyleIdx="0" presStyleCnt="5"/>
      <dgm:spPr/>
      <dgm:t>
        <a:bodyPr/>
        <a:lstStyle/>
        <a:p>
          <a:endParaRPr lang="th-TH"/>
        </a:p>
      </dgm:t>
    </dgm:pt>
    <dgm:pt modelId="{308D8EAC-A9EF-4540-A04D-707B8CA6C443}" type="pres">
      <dgm:prSet presAssocID="{6E46493B-35F5-45C2-9AEE-C86A8502DBE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333DA3-C179-45BB-80C7-59140F2EAD0D}" type="pres">
      <dgm:prSet presAssocID="{6E46493B-35F5-45C2-9AEE-C86A8502DBE8}" presName="dummy" presStyleCnt="0"/>
      <dgm:spPr/>
    </dgm:pt>
    <dgm:pt modelId="{461C16B2-4009-435D-9588-A1004E6B2DD2}" type="pres">
      <dgm:prSet presAssocID="{8B66F803-41E3-40CE-9304-B73C200C881F}" presName="sibTrans" presStyleLbl="sibTrans2D1" presStyleIdx="1" presStyleCnt="5"/>
      <dgm:spPr/>
      <dgm:t>
        <a:bodyPr/>
        <a:lstStyle/>
        <a:p>
          <a:endParaRPr lang="th-TH"/>
        </a:p>
      </dgm:t>
    </dgm:pt>
    <dgm:pt modelId="{AD128E31-44AB-45EB-9FB2-4E1C35234F04}" type="pres">
      <dgm:prSet presAssocID="{074BC0D1-81F9-49C5-904F-945C92DB6FD0}" presName="node" presStyleLbl="node1" presStyleIdx="2" presStyleCnt="5" custRadScaleRad="99237" custRadScaleInc="114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AB9F5BA-D41B-4A55-B9E0-CE2F2376908B}" type="pres">
      <dgm:prSet presAssocID="{074BC0D1-81F9-49C5-904F-945C92DB6FD0}" presName="dummy" presStyleCnt="0"/>
      <dgm:spPr/>
    </dgm:pt>
    <dgm:pt modelId="{B5F2FDEA-4546-46E9-875A-09873CF625D2}" type="pres">
      <dgm:prSet presAssocID="{771C1124-C238-41A1-8524-094EDFAA75B6}" presName="sibTrans" presStyleLbl="sibTrans2D1" presStyleIdx="2" presStyleCnt="5"/>
      <dgm:spPr/>
      <dgm:t>
        <a:bodyPr/>
        <a:lstStyle/>
        <a:p>
          <a:endParaRPr lang="th-TH"/>
        </a:p>
      </dgm:t>
    </dgm:pt>
    <dgm:pt modelId="{46A73D7A-FF31-4A60-9A0F-B5743ED485AD}" type="pres">
      <dgm:prSet presAssocID="{60F87D2A-237D-42DB-9E06-5B3B1A2C8F4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1142B0F-C735-47E5-AAFA-0D11BBB92995}" type="pres">
      <dgm:prSet presAssocID="{60F87D2A-237D-42DB-9E06-5B3B1A2C8F44}" presName="dummy" presStyleCnt="0"/>
      <dgm:spPr/>
    </dgm:pt>
    <dgm:pt modelId="{8E68D898-890F-449B-A5E8-556B3696392E}" type="pres">
      <dgm:prSet presAssocID="{A4A03056-41F3-4C11-BA0B-AD5AA649A6A0}" presName="sibTrans" presStyleLbl="sibTrans2D1" presStyleIdx="3" presStyleCnt="5"/>
      <dgm:spPr/>
      <dgm:t>
        <a:bodyPr/>
        <a:lstStyle/>
        <a:p>
          <a:endParaRPr lang="th-TH"/>
        </a:p>
      </dgm:t>
    </dgm:pt>
    <dgm:pt modelId="{955F3A54-8156-4774-AC4B-7134F45046AD}" type="pres">
      <dgm:prSet presAssocID="{11D0D6CA-26C8-469A-8FE7-8800847B78EC}" presName="node" presStyleLbl="node1" presStyleIdx="4" presStyleCnt="5" custRadScaleRad="100712" custRadScaleInc="-381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06EE2F6-1AB1-437D-A1E4-09658D71AAA5}" type="pres">
      <dgm:prSet presAssocID="{11D0D6CA-26C8-469A-8FE7-8800847B78EC}" presName="dummy" presStyleCnt="0"/>
      <dgm:spPr/>
    </dgm:pt>
    <dgm:pt modelId="{C23E7498-1A8D-47EA-9F94-E32CE5F05DF1}" type="pres">
      <dgm:prSet presAssocID="{AD206BAD-0F74-4E7A-8A98-8F5858DAA540}" presName="sibTrans" presStyleLbl="sibTrans2D1" presStyleIdx="4" presStyleCnt="5"/>
      <dgm:spPr/>
      <dgm:t>
        <a:bodyPr/>
        <a:lstStyle/>
        <a:p>
          <a:endParaRPr lang="th-TH"/>
        </a:p>
      </dgm:t>
    </dgm:pt>
  </dgm:ptLst>
  <dgm:cxnLst>
    <dgm:cxn modelId="{2186A48E-03C5-43D9-A890-ACCE344D1C27}" type="presOf" srcId="{771C1124-C238-41A1-8524-094EDFAA75B6}" destId="{B5F2FDEA-4546-46E9-875A-09873CF625D2}" srcOrd="0" destOrd="0" presId="urn:microsoft.com/office/officeart/2005/8/layout/radial6"/>
    <dgm:cxn modelId="{27EE65FD-F1E4-4799-9A46-03F8A7CFA629}" type="presOf" srcId="{605E15B7-5A2C-46CF-BA60-306016F427C3}" destId="{D7E08B09-6091-41AA-83FD-420A7819FA87}" srcOrd="0" destOrd="0" presId="urn:microsoft.com/office/officeart/2005/8/layout/radial6"/>
    <dgm:cxn modelId="{2F7BE152-5A79-46B9-A9B1-289928D34358}" type="presOf" srcId="{3BFD4547-3ECE-4E42-9BC6-8144DA7A1C36}" destId="{BB1EB9EF-6653-4994-BCC1-D5CD1BA7D900}" srcOrd="0" destOrd="0" presId="urn:microsoft.com/office/officeart/2005/8/layout/radial6"/>
    <dgm:cxn modelId="{1B7CA43B-BB67-4541-ADED-43744BAFEB8F}" srcId="{3BFD4547-3ECE-4E42-9BC6-8144DA7A1C36}" destId="{074BC0D1-81F9-49C5-904F-945C92DB6FD0}" srcOrd="2" destOrd="0" parTransId="{A5E1B221-6C87-47C0-8F33-3154C0E89359}" sibTransId="{771C1124-C238-41A1-8524-094EDFAA75B6}"/>
    <dgm:cxn modelId="{6DF5A23D-4082-4FB9-90CA-2A4EEBC53636}" type="presOf" srcId="{A4A03056-41F3-4C11-BA0B-AD5AA649A6A0}" destId="{8E68D898-890F-449B-A5E8-556B3696392E}" srcOrd="0" destOrd="0" presId="urn:microsoft.com/office/officeart/2005/8/layout/radial6"/>
    <dgm:cxn modelId="{70EEDAB7-5581-487A-9713-809388A3773E}" type="presOf" srcId="{8B66F803-41E3-40CE-9304-B73C200C881F}" destId="{461C16B2-4009-435D-9588-A1004E6B2DD2}" srcOrd="0" destOrd="0" presId="urn:microsoft.com/office/officeart/2005/8/layout/radial6"/>
    <dgm:cxn modelId="{4A55A600-8C83-472E-A9AA-3B6B0D40BF2E}" type="presOf" srcId="{B96C1AF2-3A98-4F02-BF2B-AA30E1D82A45}" destId="{9C2D5864-0B28-4060-8C13-340239EF6099}" srcOrd="0" destOrd="0" presId="urn:microsoft.com/office/officeart/2005/8/layout/radial6"/>
    <dgm:cxn modelId="{AE1638E9-AF59-45F9-A6DB-CE0DDD3EDF5E}" type="presOf" srcId="{6E46493B-35F5-45C2-9AEE-C86A8502DBE8}" destId="{308D8EAC-A9EF-4540-A04D-707B8CA6C443}" srcOrd="0" destOrd="0" presId="urn:microsoft.com/office/officeart/2005/8/layout/radial6"/>
    <dgm:cxn modelId="{E4719135-3811-48D6-9A96-83A60A1F8102}" type="presOf" srcId="{11D0D6CA-26C8-469A-8FE7-8800847B78EC}" destId="{955F3A54-8156-4774-AC4B-7134F45046AD}" srcOrd="0" destOrd="0" presId="urn:microsoft.com/office/officeart/2005/8/layout/radial6"/>
    <dgm:cxn modelId="{933364D3-83F6-4DFD-94BF-848624559D6D}" type="presOf" srcId="{AD206BAD-0F74-4E7A-8A98-8F5858DAA540}" destId="{C23E7498-1A8D-47EA-9F94-E32CE5F05DF1}" srcOrd="0" destOrd="0" presId="urn:microsoft.com/office/officeart/2005/8/layout/radial6"/>
    <dgm:cxn modelId="{9525870C-2AEA-490B-80F4-F32AD5DE1FD5}" srcId="{605E15B7-5A2C-46CF-BA60-306016F427C3}" destId="{3BFD4547-3ECE-4E42-9BC6-8144DA7A1C36}" srcOrd="0" destOrd="0" parTransId="{A5C5425A-3097-4A5B-8EBC-64983D5F0FFC}" sibTransId="{11D3DAF0-2981-4E1E-B42D-D5A0693843E0}"/>
    <dgm:cxn modelId="{3D594556-467A-4715-A5B3-A0D33A7A4A1F}" srcId="{3BFD4547-3ECE-4E42-9BC6-8144DA7A1C36}" destId="{60F87D2A-237D-42DB-9E06-5B3B1A2C8F44}" srcOrd="3" destOrd="0" parTransId="{60B64C12-1604-4B90-A4DA-A68452D5888D}" sibTransId="{A4A03056-41F3-4C11-BA0B-AD5AA649A6A0}"/>
    <dgm:cxn modelId="{10A3C016-EF56-4B38-B29F-AEC64B0BED61}" srcId="{3BFD4547-3ECE-4E42-9BC6-8144DA7A1C36}" destId="{B96C1AF2-3A98-4F02-BF2B-AA30E1D82A45}" srcOrd="0" destOrd="0" parTransId="{1CDFF87C-25EE-4625-8A1B-79DFC52C6296}" sibTransId="{F0764445-9F73-4DF8-B7A1-B01C5CE7AFA6}"/>
    <dgm:cxn modelId="{67034B87-9980-4BC5-A33D-D9368404E5BE}" srcId="{3BFD4547-3ECE-4E42-9BC6-8144DA7A1C36}" destId="{11D0D6CA-26C8-469A-8FE7-8800847B78EC}" srcOrd="4" destOrd="0" parTransId="{974204ED-B7BD-49FC-803E-D43BB9C77077}" sibTransId="{AD206BAD-0F74-4E7A-8A98-8F5858DAA540}"/>
    <dgm:cxn modelId="{5A28694A-7E55-45AE-BF44-8BB0C15E923C}" type="presOf" srcId="{F0764445-9F73-4DF8-B7A1-B01C5CE7AFA6}" destId="{3618267A-1933-476B-B563-B648404D72E3}" srcOrd="0" destOrd="0" presId="urn:microsoft.com/office/officeart/2005/8/layout/radial6"/>
    <dgm:cxn modelId="{48DE8AB1-5689-4086-AF5E-98D7AA48AC21}" srcId="{3BFD4547-3ECE-4E42-9BC6-8144DA7A1C36}" destId="{6E46493B-35F5-45C2-9AEE-C86A8502DBE8}" srcOrd="1" destOrd="0" parTransId="{74878C0F-4C88-43CF-8C73-4FE71002E79B}" sibTransId="{8B66F803-41E3-40CE-9304-B73C200C881F}"/>
    <dgm:cxn modelId="{A144F9DE-0401-416F-B971-62AE0C3DD133}" type="presOf" srcId="{60F87D2A-237D-42DB-9E06-5B3B1A2C8F44}" destId="{46A73D7A-FF31-4A60-9A0F-B5743ED485AD}" srcOrd="0" destOrd="0" presId="urn:microsoft.com/office/officeart/2005/8/layout/radial6"/>
    <dgm:cxn modelId="{AB7D6173-BF2A-439F-8FB9-33BE8331B903}" type="presOf" srcId="{074BC0D1-81F9-49C5-904F-945C92DB6FD0}" destId="{AD128E31-44AB-45EB-9FB2-4E1C35234F04}" srcOrd="0" destOrd="0" presId="urn:microsoft.com/office/officeart/2005/8/layout/radial6"/>
    <dgm:cxn modelId="{AC9C256A-E856-42D8-A571-EC2C24FD2814}" type="presParOf" srcId="{D7E08B09-6091-41AA-83FD-420A7819FA87}" destId="{BB1EB9EF-6653-4994-BCC1-D5CD1BA7D900}" srcOrd="0" destOrd="0" presId="urn:microsoft.com/office/officeart/2005/8/layout/radial6"/>
    <dgm:cxn modelId="{EAFBCCE5-97D8-4E3A-A2CB-F00AB64B2617}" type="presParOf" srcId="{D7E08B09-6091-41AA-83FD-420A7819FA87}" destId="{9C2D5864-0B28-4060-8C13-340239EF6099}" srcOrd="1" destOrd="0" presId="urn:microsoft.com/office/officeart/2005/8/layout/radial6"/>
    <dgm:cxn modelId="{4AA3BAA6-5BE3-48B2-A8BE-CA690DD8DB1B}" type="presParOf" srcId="{D7E08B09-6091-41AA-83FD-420A7819FA87}" destId="{BDB2EC26-A053-4D8C-AE9F-5B752D76828A}" srcOrd="2" destOrd="0" presId="urn:microsoft.com/office/officeart/2005/8/layout/radial6"/>
    <dgm:cxn modelId="{E46B961C-7AC9-43A1-81B7-0B4011400736}" type="presParOf" srcId="{D7E08B09-6091-41AA-83FD-420A7819FA87}" destId="{3618267A-1933-476B-B563-B648404D72E3}" srcOrd="3" destOrd="0" presId="urn:microsoft.com/office/officeart/2005/8/layout/radial6"/>
    <dgm:cxn modelId="{474B1FE9-73D2-4051-AD2F-641B81CCB42F}" type="presParOf" srcId="{D7E08B09-6091-41AA-83FD-420A7819FA87}" destId="{308D8EAC-A9EF-4540-A04D-707B8CA6C443}" srcOrd="4" destOrd="0" presId="urn:microsoft.com/office/officeart/2005/8/layout/radial6"/>
    <dgm:cxn modelId="{F35B5DF0-D684-4310-964F-C54E2600EA41}" type="presParOf" srcId="{D7E08B09-6091-41AA-83FD-420A7819FA87}" destId="{EB333DA3-C179-45BB-80C7-59140F2EAD0D}" srcOrd="5" destOrd="0" presId="urn:microsoft.com/office/officeart/2005/8/layout/radial6"/>
    <dgm:cxn modelId="{5B5AD6C6-4DE8-4C9F-BB6D-9896903DC646}" type="presParOf" srcId="{D7E08B09-6091-41AA-83FD-420A7819FA87}" destId="{461C16B2-4009-435D-9588-A1004E6B2DD2}" srcOrd="6" destOrd="0" presId="urn:microsoft.com/office/officeart/2005/8/layout/radial6"/>
    <dgm:cxn modelId="{9BF47E16-BCAC-4127-8EFE-0C44F297F8C8}" type="presParOf" srcId="{D7E08B09-6091-41AA-83FD-420A7819FA87}" destId="{AD128E31-44AB-45EB-9FB2-4E1C35234F04}" srcOrd="7" destOrd="0" presId="urn:microsoft.com/office/officeart/2005/8/layout/radial6"/>
    <dgm:cxn modelId="{A257E453-5318-49D9-A4D7-EE0147DD6B18}" type="presParOf" srcId="{D7E08B09-6091-41AA-83FD-420A7819FA87}" destId="{FAB9F5BA-D41B-4A55-B9E0-CE2F2376908B}" srcOrd="8" destOrd="0" presId="urn:microsoft.com/office/officeart/2005/8/layout/radial6"/>
    <dgm:cxn modelId="{A4FC7A8F-3345-41D8-98E9-ED25934AA804}" type="presParOf" srcId="{D7E08B09-6091-41AA-83FD-420A7819FA87}" destId="{B5F2FDEA-4546-46E9-875A-09873CF625D2}" srcOrd="9" destOrd="0" presId="urn:microsoft.com/office/officeart/2005/8/layout/radial6"/>
    <dgm:cxn modelId="{00268F84-F388-492F-A6DF-F5537E1395C5}" type="presParOf" srcId="{D7E08B09-6091-41AA-83FD-420A7819FA87}" destId="{46A73D7A-FF31-4A60-9A0F-B5743ED485AD}" srcOrd="10" destOrd="0" presId="urn:microsoft.com/office/officeart/2005/8/layout/radial6"/>
    <dgm:cxn modelId="{6A8AC82B-8B02-44E7-A6AE-9A255227E2A1}" type="presParOf" srcId="{D7E08B09-6091-41AA-83FD-420A7819FA87}" destId="{F1142B0F-C735-47E5-AAFA-0D11BBB92995}" srcOrd="11" destOrd="0" presId="urn:microsoft.com/office/officeart/2005/8/layout/radial6"/>
    <dgm:cxn modelId="{9532500F-654E-46BF-8872-83C93C9079F3}" type="presParOf" srcId="{D7E08B09-6091-41AA-83FD-420A7819FA87}" destId="{8E68D898-890F-449B-A5E8-556B3696392E}" srcOrd="12" destOrd="0" presId="urn:microsoft.com/office/officeart/2005/8/layout/radial6"/>
    <dgm:cxn modelId="{FBCAE9B9-B1F1-4085-A5D8-B2734A106CCD}" type="presParOf" srcId="{D7E08B09-6091-41AA-83FD-420A7819FA87}" destId="{955F3A54-8156-4774-AC4B-7134F45046AD}" srcOrd="13" destOrd="0" presId="urn:microsoft.com/office/officeart/2005/8/layout/radial6"/>
    <dgm:cxn modelId="{8E70BE69-761F-4026-91FF-0E7E990E567C}" type="presParOf" srcId="{D7E08B09-6091-41AA-83FD-420A7819FA87}" destId="{306EE2F6-1AB1-437D-A1E4-09658D71AAA5}" srcOrd="14" destOrd="0" presId="urn:microsoft.com/office/officeart/2005/8/layout/radial6"/>
    <dgm:cxn modelId="{DEE5ADC7-9196-4D08-A791-30BFDFEB6D9F}" type="presParOf" srcId="{D7E08B09-6091-41AA-83FD-420A7819FA87}" destId="{C23E7498-1A8D-47EA-9F94-E32CE5F05DF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B3D44-AFE2-4903-AAAD-D86287DE23B6}">
      <dsp:nvSpPr>
        <dsp:cNvPr id="0" name=""/>
        <dsp:cNvSpPr/>
      </dsp:nvSpPr>
      <dsp:spPr>
        <a:xfrm>
          <a:off x="0" y="576812"/>
          <a:ext cx="715245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A7732-6BF5-4F1E-8463-073010F8AF19}">
      <dsp:nvSpPr>
        <dsp:cNvPr id="0" name=""/>
        <dsp:cNvSpPr/>
      </dsp:nvSpPr>
      <dsp:spPr>
        <a:xfrm>
          <a:off x="357622" y="30691"/>
          <a:ext cx="5006719" cy="1092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242" tIns="0" rIns="1892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บุคลากรการแพทย์</a:t>
          </a:r>
          <a:endParaRPr lang="th-TH" sz="3200" b="1" kern="1200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10941" y="84010"/>
        <a:ext cx="4900081" cy="985602"/>
      </dsp:txXfrm>
    </dsp:sp>
    <dsp:sp modelId="{1E11DA20-9C7C-4202-8BB5-02F431937DAA}">
      <dsp:nvSpPr>
        <dsp:cNvPr id="0" name=""/>
        <dsp:cNvSpPr/>
      </dsp:nvSpPr>
      <dsp:spPr>
        <a:xfrm>
          <a:off x="0" y="2255132"/>
          <a:ext cx="715245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D20209-1710-47B5-B98B-2BDB34307D00}">
      <dsp:nvSpPr>
        <dsp:cNvPr id="0" name=""/>
        <dsp:cNvSpPr/>
      </dsp:nvSpPr>
      <dsp:spPr>
        <a:xfrm>
          <a:off x="357622" y="1709012"/>
          <a:ext cx="5006719" cy="1092240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242" tIns="0" rIns="1892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การประหยัดพลังงาน</a:t>
          </a:r>
          <a:endParaRPr lang="th-TH" sz="3200" b="1" kern="1200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10941" y="1762331"/>
        <a:ext cx="4900081" cy="985602"/>
      </dsp:txXfrm>
    </dsp:sp>
    <dsp:sp modelId="{BA99781D-1F16-4D83-9087-2B62C88751FA}">
      <dsp:nvSpPr>
        <dsp:cNvPr id="0" name=""/>
        <dsp:cNvSpPr/>
      </dsp:nvSpPr>
      <dsp:spPr>
        <a:xfrm>
          <a:off x="0" y="3933452"/>
          <a:ext cx="715245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4DB6FE-7559-41D8-B748-44523C4385DF}">
      <dsp:nvSpPr>
        <dsp:cNvPr id="0" name=""/>
        <dsp:cNvSpPr/>
      </dsp:nvSpPr>
      <dsp:spPr>
        <a:xfrm>
          <a:off x="357622" y="3387332"/>
          <a:ext cx="5006719" cy="109224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242" tIns="0" rIns="1892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การพัฒนาความสามารถด้านภาษา</a:t>
          </a:r>
          <a:br>
            <a:rPr lang="th-TH" sz="3200" b="1" kern="1200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kern="1200" dirty="0" smtClean="0">
              <a:solidFill>
                <a:schemeClr val="bg2">
                  <a:lumMod val="1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ของบุคลากร</a:t>
          </a:r>
          <a:endParaRPr lang="th-TH" sz="3200" b="1" kern="1200" dirty="0">
            <a:solidFill>
              <a:schemeClr val="bg2">
                <a:lumMod val="10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10941" y="3440651"/>
        <a:ext cx="4900081" cy="985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DCF725-00BB-4995-91A8-781B7246999F}">
      <dsp:nvSpPr>
        <dsp:cNvPr id="0" name=""/>
        <dsp:cNvSpPr/>
      </dsp:nvSpPr>
      <dsp:spPr>
        <a:xfrm>
          <a:off x="0" y="0"/>
          <a:ext cx="5257800" cy="52578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7C5DA-71BA-4742-B503-4F39F8506559}">
      <dsp:nvSpPr>
        <dsp:cNvPr id="0" name=""/>
        <dsp:cNvSpPr/>
      </dsp:nvSpPr>
      <dsp:spPr>
        <a:xfrm>
          <a:off x="1943663" y="618786"/>
          <a:ext cx="6285936" cy="12446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คณะกรรมการอำนวยการการ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จัดการเรียนการสอนสะเต็มศึกษาในสถานศึกษา</a:t>
          </a:r>
          <a:endParaRPr lang="en-GB" sz="2400" b="1" kern="1200" dirty="0"/>
        </a:p>
      </dsp:txBody>
      <dsp:txXfrm>
        <a:off x="2004420" y="679543"/>
        <a:ext cx="6164422" cy="1123105"/>
      </dsp:txXfrm>
    </dsp:sp>
    <dsp:sp modelId="{CBF5045F-3F4E-4857-AAF9-A0C67F668878}">
      <dsp:nvSpPr>
        <dsp:cNvPr id="0" name=""/>
        <dsp:cNvSpPr/>
      </dsp:nvSpPr>
      <dsp:spPr>
        <a:xfrm>
          <a:off x="1943663" y="2018983"/>
          <a:ext cx="6285936" cy="12446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คณะกรรมการ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พัฒนาหลักสูตรการจัดการเรียนการสอนสะเต็มศึกษาในสถานศึกษา</a:t>
          </a:r>
          <a:endParaRPr lang="en-GB" sz="2400" b="1" kern="1200" dirty="0"/>
        </a:p>
      </dsp:txBody>
      <dsp:txXfrm>
        <a:off x="2004420" y="2079740"/>
        <a:ext cx="6164422" cy="1123105"/>
      </dsp:txXfrm>
    </dsp:sp>
    <dsp:sp modelId="{2A2AEC86-8761-402C-AD96-3B31DE44025C}">
      <dsp:nvSpPr>
        <dsp:cNvPr id="0" name=""/>
        <dsp:cNvSpPr/>
      </dsp:nvSpPr>
      <dsp:spPr>
        <a:xfrm>
          <a:off x="1943663" y="3419180"/>
          <a:ext cx="6285936" cy="12446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คณะกรรมการ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ขับเคลื่อนการจัดการเรียนการสอนสะเต็มศึกษาในสถานศึกษา</a:t>
          </a:r>
          <a:endParaRPr lang="en-GB" sz="2400" b="1" kern="1200" dirty="0"/>
        </a:p>
      </dsp:txBody>
      <dsp:txXfrm>
        <a:off x="2004420" y="3479937"/>
        <a:ext cx="6164422" cy="11231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BA7686-76CC-4B1A-80C8-211CAF5BDE08}">
      <dsp:nvSpPr>
        <dsp:cNvPr id="0" name=""/>
        <dsp:cNvSpPr/>
      </dsp:nvSpPr>
      <dsp:spPr>
        <a:xfrm rot="5400000">
          <a:off x="348827" y="2293100"/>
          <a:ext cx="1043102" cy="1735699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98140B4-3F0B-4E06-8BC7-3D8E6B41E7BA}">
      <dsp:nvSpPr>
        <dsp:cNvPr id="0" name=""/>
        <dsp:cNvSpPr/>
      </dsp:nvSpPr>
      <dsp:spPr>
        <a:xfrm>
          <a:off x="174708" y="2811700"/>
          <a:ext cx="1566999" cy="1373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เริ่มต้น</a:t>
          </a:r>
          <a:endParaRPr lang="th-TH" sz="3200" b="1" kern="1200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sp:txBody>
      <dsp:txXfrm>
        <a:off x="174708" y="2811700"/>
        <a:ext cx="1566999" cy="1373566"/>
      </dsp:txXfrm>
    </dsp:sp>
    <dsp:sp modelId="{47D8CC32-C8B4-4976-AC8C-724B6B5EA95D}">
      <dsp:nvSpPr>
        <dsp:cNvPr id="0" name=""/>
        <dsp:cNvSpPr/>
      </dsp:nvSpPr>
      <dsp:spPr>
        <a:xfrm>
          <a:off x="1446047" y="2165315"/>
          <a:ext cx="295660" cy="295660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8D883E7-0927-46E5-B418-74825E774C17}">
      <dsp:nvSpPr>
        <dsp:cNvPr id="0" name=""/>
        <dsp:cNvSpPr/>
      </dsp:nvSpPr>
      <dsp:spPr>
        <a:xfrm rot="5400000">
          <a:off x="2267140" y="1818411"/>
          <a:ext cx="1043102" cy="1735699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43B6E9F-B494-4A70-B6F9-57154887E647}">
      <dsp:nvSpPr>
        <dsp:cNvPr id="0" name=""/>
        <dsp:cNvSpPr/>
      </dsp:nvSpPr>
      <dsp:spPr>
        <a:xfrm>
          <a:off x="2093021" y="2337011"/>
          <a:ext cx="1566999" cy="1373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พัฒนา</a:t>
          </a:r>
          <a:endParaRPr lang="th-TH" sz="3200" b="1" kern="1200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sp:txBody>
      <dsp:txXfrm>
        <a:off x="2093021" y="2337011"/>
        <a:ext cx="1566999" cy="1373566"/>
      </dsp:txXfrm>
    </dsp:sp>
    <dsp:sp modelId="{FAB162AD-E7E0-46CF-9079-BEAE1FFDC41E}">
      <dsp:nvSpPr>
        <dsp:cNvPr id="0" name=""/>
        <dsp:cNvSpPr/>
      </dsp:nvSpPr>
      <dsp:spPr>
        <a:xfrm>
          <a:off x="3364360" y="1690627"/>
          <a:ext cx="295660" cy="295660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ABD50E-4A45-4A68-ABF1-54CA08D427A0}">
      <dsp:nvSpPr>
        <dsp:cNvPr id="0" name=""/>
        <dsp:cNvSpPr/>
      </dsp:nvSpPr>
      <dsp:spPr>
        <a:xfrm rot="5400000">
          <a:off x="4185454" y="1343723"/>
          <a:ext cx="1043102" cy="1735699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D0E9C52-8E81-4766-8EA1-C5A41BBA213C}">
      <dsp:nvSpPr>
        <dsp:cNvPr id="0" name=""/>
        <dsp:cNvSpPr/>
      </dsp:nvSpPr>
      <dsp:spPr>
        <a:xfrm>
          <a:off x="4011334" y="1862323"/>
          <a:ext cx="1566999" cy="1373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ต้นแบบ</a:t>
          </a:r>
          <a:endParaRPr lang="th-TH" sz="3200" b="1" kern="1200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sp:txBody>
      <dsp:txXfrm>
        <a:off x="4011334" y="1862323"/>
        <a:ext cx="1566999" cy="1373566"/>
      </dsp:txXfrm>
    </dsp:sp>
    <dsp:sp modelId="{A50D9BDA-06B6-452C-8BEF-8228722532E0}">
      <dsp:nvSpPr>
        <dsp:cNvPr id="0" name=""/>
        <dsp:cNvSpPr/>
      </dsp:nvSpPr>
      <dsp:spPr>
        <a:xfrm>
          <a:off x="5282673" y="1215939"/>
          <a:ext cx="295660" cy="295660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FBE0C9-A3FA-456D-A749-DA06C917B1F2}">
      <dsp:nvSpPr>
        <dsp:cNvPr id="0" name=""/>
        <dsp:cNvSpPr/>
      </dsp:nvSpPr>
      <dsp:spPr>
        <a:xfrm rot="5400000">
          <a:off x="6103767" y="869034"/>
          <a:ext cx="1043102" cy="1735699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999BFF-66FD-41CC-8950-E28246E4E57B}">
      <dsp:nvSpPr>
        <dsp:cNvPr id="0" name=""/>
        <dsp:cNvSpPr/>
      </dsp:nvSpPr>
      <dsp:spPr>
        <a:xfrm>
          <a:off x="5929647" y="1387634"/>
          <a:ext cx="1566999" cy="1373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+mn-cs"/>
            </a:rPr>
            <a:t>ผู้นำ</a:t>
          </a:r>
          <a:endParaRPr lang="th-TH" sz="3200" b="1" kern="1200" dirty="0">
            <a:solidFill>
              <a:schemeClr val="tx1"/>
            </a:solidFill>
            <a:latin typeface="TH SarabunPSK" panose="020B0500040200020003" pitchFamily="34" charset="-34"/>
            <a:cs typeface="+mn-cs"/>
          </a:endParaRPr>
        </a:p>
      </dsp:txBody>
      <dsp:txXfrm>
        <a:off x="5929647" y="1387634"/>
        <a:ext cx="1566999" cy="13735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1E9765-1DA7-4AA8-B6A3-8ABA315EAF16}">
      <dsp:nvSpPr>
        <dsp:cNvPr id="0" name=""/>
        <dsp:cNvSpPr/>
      </dsp:nvSpPr>
      <dsp:spPr>
        <a:xfrm rot="5400000">
          <a:off x="1254135" y="1273055"/>
          <a:ext cx="1127978" cy="128416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C9028-45BC-46EE-ADBF-E608B7D03EC3}">
      <dsp:nvSpPr>
        <dsp:cNvPr id="0" name=""/>
        <dsp:cNvSpPr/>
      </dsp:nvSpPr>
      <dsp:spPr>
        <a:xfrm>
          <a:off x="877436" y="0"/>
          <a:ext cx="1898851" cy="1329134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</a:t>
          </a:r>
          <a:endParaRPr lang="th-TH" sz="4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42331" y="64895"/>
        <a:ext cx="1769061" cy="1199344"/>
      </dsp:txXfrm>
    </dsp:sp>
    <dsp:sp modelId="{E0C4F1BC-597C-4D46-B4F4-D53351064DD7}">
      <dsp:nvSpPr>
        <dsp:cNvPr id="0" name=""/>
        <dsp:cNvSpPr/>
      </dsp:nvSpPr>
      <dsp:spPr>
        <a:xfrm>
          <a:off x="2854140" y="149432"/>
          <a:ext cx="1381043" cy="10742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211A58-8F55-41A4-BA44-3EFC69F23EB6}">
      <dsp:nvSpPr>
        <dsp:cNvPr id="0" name=""/>
        <dsp:cNvSpPr/>
      </dsp:nvSpPr>
      <dsp:spPr>
        <a:xfrm rot="5400000">
          <a:off x="4601090" y="3082598"/>
          <a:ext cx="1127978" cy="128416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906AD-3C3A-4B45-BB9D-E9F550300819}">
      <dsp:nvSpPr>
        <dsp:cNvPr id="0" name=""/>
        <dsp:cNvSpPr/>
      </dsp:nvSpPr>
      <dsp:spPr>
        <a:xfrm>
          <a:off x="2343285" y="1377415"/>
          <a:ext cx="5444063" cy="1962107"/>
        </a:xfrm>
        <a:prstGeom prst="roundRect">
          <a:avLst>
            <a:gd name="adj" fmla="val 1667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n w="1905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rPr>
            <a:t>ตอบสนองความต้องการ 10 อุตสาหกรรมเป้าหมายรวมทั้งเขตพัฒนาเศรษฐกิจพิเศษ</a:t>
          </a:r>
          <a:endParaRPr lang="th-TH" sz="32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439084" y="1473214"/>
        <a:ext cx="5252465" cy="1770509"/>
      </dsp:txXfrm>
    </dsp:sp>
    <dsp:sp modelId="{48596547-9BEA-446A-AF4E-9C132D8E6110}">
      <dsp:nvSpPr>
        <dsp:cNvPr id="0" name=""/>
        <dsp:cNvSpPr/>
      </dsp:nvSpPr>
      <dsp:spPr>
        <a:xfrm>
          <a:off x="6201096" y="1958975"/>
          <a:ext cx="1381043" cy="10742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92DA23-9631-4BEC-A5E9-3E21D0C44672}">
      <dsp:nvSpPr>
        <dsp:cNvPr id="0" name=""/>
        <dsp:cNvSpPr/>
      </dsp:nvSpPr>
      <dsp:spPr>
        <a:xfrm>
          <a:off x="5688636" y="3308920"/>
          <a:ext cx="3219958" cy="1329134"/>
        </a:xfrm>
        <a:prstGeom prst="roundRect">
          <a:avLst>
            <a:gd name="adj" fmla="val 166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rPr>
            <a:t>HUB  ASEAN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rPr>
            <a:t>Nano Bio Robotics Digital</a:t>
          </a:r>
          <a:endParaRPr lang="th-TH" sz="280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753531" y="3373815"/>
        <a:ext cx="3090168" cy="1199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E7498-1A8D-47EA-9F94-E32CE5F05DF1}">
      <dsp:nvSpPr>
        <dsp:cNvPr id="0" name=""/>
        <dsp:cNvSpPr/>
      </dsp:nvSpPr>
      <dsp:spPr>
        <a:xfrm>
          <a:off x="1362761" y="501190"/>
          <a:ext cx="3346149" cy="3346149"/>
        </a:xfrm>
        <a:prstGeom prst="blockArc">
          <a:avLst>
            <a:gd name="adj1" fmla="val 11832562"/>
            <a:gd name="adj2" fmla="val 16225586"/>
            <a:gd name="adj3" fmla="val 4636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68D898-890F-449B-A5E8-556B3696392E}">
      <dsp:nvSpPr>
        <dsp:cNvPr id="0" name=""/>
        <dsp:cNvSpPr/>
      </dsp:nvSpPr>
      <dsp:spPr>
        <a:xfrm>
          <a:off x="1364955" y="494049"/>
          <a:ext cx="3346149" cy="3346149"/>
        </a:xfrm>
        <a:prstGeom prst="blockArc">
          <a:avLst>
            <a:gd name="adj1" fmla="val 7534149"/>
            <a:gd name="adj2" fmla="val 11816848"/>
            <a:gd name="adj3" fmla="val 4636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F2FDEA-4546-46E9-875A-09873CF625D2}">
      <dsp:nvSpPr>
        <dsp:cNvPr id="0" name=""/>
        <dsp:cNvSpPr/>
      </dsp:nvSpPr>
      <dsp:spPr>
        <a:xfrm>
          <a:off x="1364260" y="493552"/>
          <a:ext cx="3346149" cy="3346149"/>
        </a:xfrm>
        <a:prstGeom prst="blockArc">
          <a:avLst>
            <a:gd name="adj1" fmla="val 3247670"/>
            <a:gd name="adj2" fmla="val 7532352"/>
            <a:gd name="adj3" fmla="val 4636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1C16B2-4009-435D-9588-A1004E6B2DD2}">
      <dsp:nvSpPr>
        <dsp:cNvPr id="0" name=""/>
        <dsp:cNvSpPr/>
      </dsp:nvSpPr>
      <dsp:spPr>
        <a:xfrm>
          <a:off x="1370926" y="488757"/>
          <a:ext cx="3346149" cy="3346149"/>
        </a:xfrm>
        <a:prstGeom prst="blockArc">
          <a:avLst>
            <a:gd name="adj1" fmla="val 20547562"/>
            <a:gd name="adj2" fmla="val 3264942"/>
            <a:gd name="adj3" fmla="val 4636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18267A-1933-476B-B563-B648404D72E3}">
      <dsp:nvSpPr>
        <dsp:cNvPr id="0" name=""/>
        <dsp:cNvSpPr/>
      </dsp:nvSpPr>
      <dsp:spPr>
        <a:xfrm>
          <a:off x="1374925" y="501235"/>
          <a:ext cx="3346149" cy="3346149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1EB9EF-6653-4994-BCC1-D5CD1BA7D900}">
      <dsp:nvSpPr>
        <dsp:cNvPr id="0" name=""/>
        <dsp:cNvSpPr/>
      </dsp:nvSpPr>
      <dsp:spPr>
        <a:xfrm>
          <a:off x="2278558" y="1404868"/>
          <a:ext cx="1538882" cy="15388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คณะ</a:t>
          </a:r>
          <a:br>
            <a:rPr lang="th-TH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ทำงานชุดย่อย</a:t>
          </a:r>
          <a:endParaRPr lang="th-TH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3922" y="1630232"/>
        <a:ext cx="1088154" cy="1088154"/>
      </dsp:txXfrm>
    </dsp:sp>
    <dsp:sp modelId="{9C2D5864-0B28-4060-8C13-340239EF6099}">
      <dsp:nvSpPr>
        <dsp:cNvPr id="0" name=""/>
        <dsp:cNvSpPr/>
      </dsp:nvSpPr>
      <dsp:spPr>
        <a:xfrm>
          <a:off x="2509391" y="1406"/>
          <a:ext cx="1077217" cy="107721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th-TH" sz="5400" b="1" kern="1200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7146" y="159161"/>
        <a:ext cx="761707" cy="761707"/>
      </dsp:txXfrm>
    </dsp:sp>
    <dsp:sp modelId="{308D8EAC-A9EF-4540-A04D-707B8CA6C443}">
      <dsp:nvSpPr>
        <dsp:cNvPr id="0" name=""/>
        <dsp:cNvSpPr/>
      </dsp:nvSpPr>
      <dsp:spPr>
        <a:xfrm>
          <a:off x="4063697" y="1130676"/>
          <a:ext cx="1077217" cy="1077217"/>
        </a:xfrm>
        <a:prstGeom prst="ellips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th-TH" sz="5400" b="1" kern="1200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21452" y="1288431"/>
        <a:ext cx="761707" cy="761707"/>
      </dsp:txXfrm>
    </dsp:sp>
    <dsp:sp modelId="{AD128E31-44AB-45EB-9FB2-4E1C35234F04}">
      <dsp:nvSpPr>
        <dsp:cNvPr id="0" name=""/>
        <dsp:cNvSpPr/>
      </dsp:nvSpPr>
      <dsp:spPr>
        <a:xfrm>
          <a:off x="3456388" y="2952330"/>
          <a:ext cx="1077217" cy="1077217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th-TH" sz="5400" b="1" kern="1200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4143" y="3110085"/>
        <a:ext cx="761707" cy="761707"/>
      </dsp:txXfrm>
    </dsp:sp>
    <dsp:sp modelId="{46A73D7A-FF31-4A60-9A0F-B5743ED485AD}">
      <dsp:nvSpPr>
        <dsp:cNvPr id="0" name=""/>
        <dsp:cNvSpPr/>
      </dsp:nvSpPr>
      <dsp:spPr>
        <a:xfrm>
          <a:off x="1548776" y="2957873"/>
          <a:ext cx="1077217" cy="1077217"/>
        </a:xfrm>
        <a:prstGeom prst="ellipse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</a:t>
          </a:r>
          <a:endParaRPr lang="th-TH" sz="5400" b="1" kern="1200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06531" y="3115628"/>
        <a:ext cx="761707" cy="761707"/>
      </dsp:txXfrm>
    </dsp:sp>
    <dsp:sp modelId="{955F3A54-8156-4774-AC4B-7134F45046AD}">
      <dsp:nvSpPr>
        <dsp:cNvPr id="0" name=""/>
        <dsp:cNvSpPr/>
      </dsp:nvSpPr>
      <dsp:spPr>
        <a:xfrm>
          <a:off x="936100" y="1152126"/>
          <a:ext cx="1077217" cy="107721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</a:t>
          </a:r>
          <a:endParaRPr lang="th-TH" sz="5400" b="1" kern="1200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93855" y="1309881"/>
        <a:ext cx="761707" cy="7617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712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89" y="3"/>
            <a:ext cx="2945712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662AF-B1EB-459D-BB7C-E9152F900128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671"/>
            <a:ext cx="2945712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89" y="9429671"/>
            <a:ext cx="2945712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C108C-EF36-49BC-A263-883282B40BA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5665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549" y="0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A88E8-30EB-4668-860D-58191BA135B1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609" y="4715911"/>
            <a:ext cx="54368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30092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549" y="9430092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BF531-5D76-46CC-8856-3C45E375C15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611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4112" cy="372427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57FA-D792-413F-B5B1-D281EF1D019F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99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61930-B692-44FC-B067-8545E4947DD9}" type="slidenum">
              <a:rPr lang="th-TH" smtClean="0">
                <a:solidFill>
                  <a:prstClr val="black"/>
                </a:solidFill>
              </a:rPr>
              <a:pPr/>
              <a:t>84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91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7C24B-D11E-4122-973D-B372F4E0237A}" type="slidenum">
              <a:rPr lang="en-US" smtClean="0">
                <a:solidFill>
                  <a:prstClr val="black"/>
                </a:solidFill>
              </a:rPr>
              <a:pPr/>
              <a:t>87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574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61930-B692-44FC-B067-8545E4947DD9}" type="slidenum">
              <a:rPr lang="th-TH">
                <a:solidFill>
                  <a:prstClr val="black"/>
                </a:solidFill>
              </a:rPr>
              <a:pPr/>
              <a:t>88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02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61930-B692-44FC-B067-8545E4947DD9}" type="slidenum">
              <a:rPr lang="th-TH">
                <a:solidFill>
                  <a:prstClr val="black"/>
                </a:solidFill>
              </a:rPr>
              <a:pPr/>
              <a:t>89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775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CA28D-3CC5-4B41-872F-379E8B728507}" type="slidenum">
              <a:rPr lang="th-TH" smtClean="0">
                <a:solidFill>
                  <a:prstClr val="black"/>
                </a:solidFill>
              </a:rPr>
              <a:pPr/>
              <a:t>90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56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BF531-5D76-46CC-8856-3C45E375C150}" type="slidenum">
              <a:rPr lang="th-TH" smtClean="0">
                <a:solidFill>
                  <a:prstClr val="black"/>
                </a:solidFill>
              </a:rPr>
              <a:pPr/>
              <a:t>104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0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2213"/>
            <a:r>
              <a:rPr lang="th-TH" sz="1600" b="1" i="1" dirty="0" smtClean="0">
                <a:solidFill>
                  <a:srgbClr val="FF0000"/>
                </a:solidFill>
              </a:rPr>
              <a:t>นำเสนอนายกรัฐมนตรี ในการจัดกลุ่มใหม่</a:t>
            </a:r>
            <a:r>
              <a:rPr lang="th-TH" sz="1600" b="1" i="1" baseline="0" dirty="0" smtClean="0">
                <a:solidFill>
                  <a:srgbClr val="FF0000"/>
                </a:solidFill>
              </a:rPr>
              <a:t> จะอยู่กลุ่มสุดท้ายเรื่อง “พัฒนาคุณภาพคน” โดยมีรายละเอียดของคณะ </a:t>
            </a:r>
            <a:r>
              <a:rPr lang="en-US" sz="1600" b="1" i="1" baseline="0" dirty="0" smtClean="0">
                <a:solidFill>
                  <a:srgbClr val="FF0000"/>
                </a:solidFill>
              </a:rPr>
              <a:t>E5  </a:t>
            </a:r>
            <a:r>
              <a:rPr lang="th-TH" sz="1600" b="1" i="1" baseline="0" dirty="0" smtClean="0">
                <a:solidFill>
                  <a:srgbClr val="FF0000"/>
                </a:solidFill>
              </a:rPr>
              <a:t>และ </a:t>
            </a:r>
            <a:r>
              <a:rPr lang="en-US" sz="1600" b="1" i="1" baseline="0" dirty="0" smtClean="0">
                <a:solidFill>
                  <a:srgbClr val="FF0000"/>
                </a:solidFill>
              </a:rPr>
              <a:t>E2</a:t>
            </a:r>
            <a:endParaRPr lang="th-TH" sz="1600" b="1" i="1" baseline="0" dirty="0" smtClean="0">
              <a:solidFill>
                <a:srgbClr val="FF0000"/>
              </a:solidFill>
            </a:endParaRPr>
          </a:p>
          <a:p>
            <a:pPr defTabSz="882213"/>
            <a:endParaRPr lang="en-US" sz="1600" i="1" dirty="0" smtClean="0"/>
          </a:p>
          <a:p>
            <a:pPr defTabSz="882213"/>
            <a:r>
              <a:rPr lang="en-US" sz="1600" b="1" i="1" dirty="0" smtClean="0"/>
              <a:t>E2 :</a:t>
            </a:r>
            <a:r>
              <a:rPr lang="en-US" sz="1600" b="1" i="1" baseline="0" dirty="0" smtClean="0"/>
              <a:t> </a:t>
            </a:r>
            <a:r>
              <a:rPr lang="th-TH" sz="1600" b="1" i="1" baseline="0" dirty="0" smtClean="0"/>
              <a:t>1) </a:t>
            </a:r>
            <a:r>
              <a:rPr lang="en-US" sz="1600" b="1" i="1" baseline="0" dirty="0" smtClean="0"/>
              <a:t>Excellence Model  </a:t>
            </a:r>
            <a:r>
              <a:rPr lang="th-TH" sz="1600" b="1" i="1" baseline="0" dirty="0" smtClean="0"/>
              <a:t>ทวิภาคี  2) </a:t>
            </a:r>
            <a:r>
              <a:rPr lang="en-US" sz="1600" b="1" i="1" baseline="0" dirty="0" smtClean="0"/>
              <a:t>Training  Skill</a:t>
            </a:r>
          </a:p>
          <a:p>
            <a:pPr defTabSz="882213"/>
            <a:endParaRPr lang="th-TH" sz="1600" b="1" i="1" dirty="0" smtClean="0"/>
          </a:p>
          <a:p>
            <a:pPr algn="ctr"/>
            <a:r>
              <a:rPr lang="th-TH" sz="1600" i="1" dirty="0" smtClean="0"/>
              <a:t>“ </a:t>
            </a:r>
            <a:r>
              <a:rPr lang="th-TH" sz="1600" i="1" dirty="0"/>
              <a:t>ดำเนินโครงการยกระดับคุณภาพวิชาชีพอาชีวศึกษา</a:t>
            </a:r>
            <a:r>
              <a:rPr lang="en-US" sz="1600" i="1" dirty="0"/>
              <a:t> (Competitive Workforce) </a:t>
            </a:r>
            <a:r>
              <a:rPr lang="th-TH" sz="1600" i="1" dirty="0"/>
              <a:t> เพื่อให้สามารถแข่งขันได้ในตลาดโลก  โดยมุ่งเน้นผลประโยชน์ของประเทศเป็นหลัก </a:t>
            </a:r>
            <a:r>
              <a:rPr lang="th-TH" sz="1600" i="1" dirty="0" smtClean="0"/>
              <a:t>”</a:t>
            </a:r>
          </a:p>
          <a:p>
            <a:pPr algn="l"/>
            <a:endParaRPr lang="en-US" sz="1600" i="1" dirty="0"/>
          </a:p>
          <a:p>
            <a:pPr algn="l"/>
            <a:r>
              <a:rPr lang="th-TH" sz="1600" i="1" dirty="0" smtClean="0"/>
              <a:t>รัฐร่วมเอกชนในการยกระดับคุณภาพวิชาชีพอาชีวศึกษา</a:t>
            </a:r>
          </a:p>
          <a:p>
            <a:pPr algn="l"/>
            <a:r>
              <a:rPr lang="th-TH" sz="1600" i="1" dirty="0" smtClean="0"/>
              <a:t>มีเป้าหมายร่วมกัน</a:t>
            </a:r>
            <a:r>
              <a:rPr lang="th-TH" sz="1600" i="1" baseline="0" dirty="0" smtClean="0"/>
              <a:t> 3 </a:t>
            </a:r>
            <a:r>
              <a:rPr lang="en-US" sz="1600" i="1" baseline="0" dirty="0" smtClean="0"/>
              <a:t>Quick-win projects</a:t>
            </a:r>
          </a:p>
          <a:p>
            <a:pPr marL="220553" indent="-220553">
              <a:buAutoNum type="arabicPeriod"/>
            </a:pPr>
            <a:r>
              <a:rPr lang="en-US" sz="1600" i="1" baseline="0" dirty="0" smtClean="0"/>
              <a:t>Re-branding</a:t>
            </a:r>
          </a:p>
          <a:p>
            <a:pPr marL="220553" indent="-220553">
              <a:buAutoNum type="arabicPeriod"/>
            </a:pPr>
            <a:r>
              <a:rPr lang="en-US" sz="1600" i="1" baseline="0" dirty="0" smtClean="0"/>
              <a:t>Excellence Model School</a:t>
            </a:r>
          </a:p>
          <a:p>
            <a:pPr marL="220553" indent="-220553">
              <a:buAutoNum type="arabicPeriod"/>
            </a:pPr>
            <a:r>
              <a:rPr lang="en-US" sz="1600" i="1" baseline="0" dirty="0" smtClean="0"/>
              <a:t>Database of  Demand and Supply</a:t>
            </a:r>
          </a:p>
          <a:p>
            <a:endParaRPr lang="th-TH" sz="1600" i="1" baseline="0" dirty="0" smtClean="0"/>
          </a:p>
          <a:p>
            <a:r>
              <a:rPr lang="th-TH" sz="1600" i="1" baseline="0" dirty="0" smtClean="0"/>
              <a:t>ที่ประชุมเห็นชอบ </a:t>
            </a:r>
            <a:r>
              <a:rPr lang="en-US" sz="1600" i="1" baseline="0" dirty="0" smtClean="0"/>
              <a:t>Medium to Long Term Plan </a:t>
            </a:r>
            <a:r>
              <a:rPr lang="th-TH" sz="1600" i="1" baseline="0" dirty="0" smtClean="0"/>
              <a:t>ที่จะมี </a:t>
            </a:r>
            <a:r>
              <a:rPr lang="en-US" sz="1600" i="1" baseline="0" dirty="0" smtClean="0"/>
              <a:t>Standard &amp; Certification Center </a:t>
            </a:r>
            <a:r>
              <a:rPr lang="th-TH" sz="1600" i="1" baseline="0" dirty="0" smtClean="0"/>
              <a:t>เพื่อทำหน้าที่กำหนดและรับรองมาตรฐานให้สอดคล้องกับที่ภาคธุรกิจต้องการ ซึ่งจะทำให้ภาคเอกชนสามารถกำหนดค่าตอบแทนได้ตามมาตรฐานฝีมือแรงงานต่อไป</a:t>
            </a:r>
          </a:p>
          <a:p>
            <a:r>
              <a:rPr lang="th-TH" sz="1600" i="1" baseline="0" dirty="0" smtClean="0"/>
              <a:t>      คณะทีมย่อย </a:t>
            </a:r>
            <a:r>
              <a:rPr lang="en-US" sz="1600" i="1" baseline="0" dirty="0" smtClean="0"/>
              <a:t>Standard &amp; Certification Center </a:t>
            </a:r>
            <a:r>
              <a:rPr lang="th-TH" sz="1600" i="1" baseline="0" dirty="0" smtClean="0"/>
              <a:t> มีคุณ</a:t>
            </a:r>
            <a:r>
              <a:rPr lang="th-TH" sz="1600" i="1" baseline="0" dirty="0" err="1" smtClean="0"/>
              <a:t>จีร</a:t>
            </a:r>
            <a:r>
              <a:rPr lang="th-TH" sz="1600" i="1" baseline="0" dirty="0" smtClean="0"/>
              <a:t>เดช อู่สวัสดิ์ บริษัทน้ำตาลมิตรผล จำกัด เป็น หน.ทีมภาคเอกชน คุณวีระชัย ศรีขจร ผอ.สถาบันคุณวุฒิวิชาชีพ(องค์การมหาชน) เป็น หน.ทีมภาครัฐ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3D790-1C37-4327-926E-D4BF174346D6}" type="slidenum">
              <a:rPr lang="en-US" smtClean="0">
                <a:solidFill>
                  <a:prstClr val="black"/>
                </a:solidFill>
              </a:rPr>
              <a:pPr/>
              <a:t>118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67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4112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57FA-D792-413F-B5B1-D281EF1D019F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75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4112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57FA-D792-413F-B5B1-D281EF1D019F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75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4112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57FA-D792-413F-B5B1-D281EF1D019F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75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4112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D57FA-D792-413F-B5B1-D281EF1D019F}" type="slidenum">
              <a:rPr lang="en-US" smtClean="0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75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CA28D-3CC5-4B41-872F-379E8B728507}" type="slidenum">
              <a:rPr lang="th-TH" smtClean="0">
                <a:solidFill>
                  <a:prstClr val="black"/>
                </a:solidFill>
              </a:rPr>
              <a:pPr/>
              <a:t>50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56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CA28D-3CC5-4B41-872F-379E8B728507}" type="slidenum">
              <a:rPr lang="th-TH" smtClean="0">
                <a:solidFill>
                  <a:prstClr val="black"/>
                </a:solidFill>
              </a:rPr>
              <a:pPr/>
              <a:t>53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56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4198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E8775B-17B7-4D6B-93AC-1BE6634E5DEB}" type="slidenum">
              <a:rPr lang="th-TH" smtClean="0">
                <a:solidFill>
                  <a:prstClr val="black"/>
                </a:solidFill>
              </a:rPr>
              <a:pPr/>
              <a:t>60</a:t>
            </a:fld>
            <a:endParaRPr 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319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4301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591ECF-5E6E-415C-B9FD-F632A291812E}" type="slidenum">
              <a:rPr lang="th-TH" smtClean="0">
                <a:solidFill>
                  <a:prstClr val="black"/>
                </a:solidFill>
              </a:rPr>
              <a:pPr/>
              <a:t>81</a:t>
            </a:fld>
            <a:endParaRPr 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426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972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296303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10C09-AF6A-46BD-9450-2EFF1E04C92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D1E9D-9EAC-4DD0-8542-20AFFAB0B9E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4884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C8D5-583E-4963-863F-E5AC0BB43E2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886A5-6A00-49E9-9777-D32677B9997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726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2E634-22C8-4A8D-9FDB-D23602E6630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C460-3770-459D-A08A-B646D4C4737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69874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8F54D-AAD1-47FB-B1A8-82C67A26B00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5FDBF-1DCD-494D-9658-2FFC0C60D429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4537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C66D2-E98C-4614-BDBC-FB56BA80D846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5BE96-3698-4CFA-9401-EEE39F773B1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64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9FAF7-B058-48D7-9184-A90080CE4DA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C8F41-9CF3-444F-9034-06A037C9C8C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203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B119E-2B53-4DC5-AFD7-119FA135C2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71BBE-532F-4C13-8DED-C121B457824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7164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23C22-81C4-4D63-B7DB-7C1D7945E5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DAEA4-F0E6-481B-9A7D-A47B4EBCC02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712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64334-DCC7-4C4E-A72F-093CB694D42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2270A-87A3-487B-8826-2B5C2C05BB7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9151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590AC-546F-4A01-9633-762CD74262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FE07E-CCD9-4A6A-B736-10DF58BAE4A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9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824284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C7BF8-7B59-4B67-834E-E6CE9EBA8EE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FF8F2-680B-4FBA-BFF7-309676B26A3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256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26663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58281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20584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335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5025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2217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6091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263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498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3555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8815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5168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3074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50140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261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640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37301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086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0252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28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54089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893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0655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6088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5581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2386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02983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71146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6734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81870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68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3344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74475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07315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464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0473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51795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721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14008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9345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3827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10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663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0881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3672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250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90128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02720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99E96-FDFE-4C5A-AA8E-961EA3E20036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DC4F7-3386-4DDB-AA72-109B8903C0C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095248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40AD0-BC2C-4F44-8B15-0155B664042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42771-B441-4313-B2E2-937185A6CE9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1035779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6674B-433D-4294-BDCF-178F6CB8828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9E004-B6CD-4D5E-A2BD-23C68BD7DF3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2955729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21E9-8873-4C1C-81FC-1B33212FF4B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A2CE0-5E1D-4DF7-86F9-7240A971C4A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5895571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072FC-C8A4-4ABC-A5AC-1106B0EDD4A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99AE2-07F9-496C-BC51-29812F6C885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480076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667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8B315-146F-4DA4-930E-DDE92AFB21D5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DE284-461E-4790-AB7B-CE7114D7083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2741397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A3A7B-1808-47A0-A238-35F2CB53DAE9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51CF8-26EB-4129-88D6-06FE9FD9E147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5882628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A786C-3AF9-4BF5-B4F1-8763ECBD2A63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72E29-C341-4FBB-B1C6-3306F8F1D3F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27831338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61BD-D5A2-4579-AC1D-C740CBEDC451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3F71F-2628-4D28-A9D1-799195D127A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7368670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FBA88-7490-4FDB-9B08-17A93A4D6979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E19ED-60A0-4761-ABEA-8D361A452628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4941253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E356-599E-444E-808E-F4432AE76EB4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04A34-8AE1-412E-B160-84FD0AA809C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9555147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99E96-FDFE-4C5A-AA8E-961EA3E20036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DC4F7-3386-4DDB-AA72-109B8903C0C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2055334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40AD0-BC2C-4F44-8B15-0155B664042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42771-B441-4313-B2E2-937185A6CE9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1880188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6674B-433D-4294-BDCF-178F6CB8828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9E004-B6CD-4D5E-A2BD-23C68BD7DF3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13875096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21E9-8873-4C1C-81FC-1B33212FF4B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A2CE0-5E1D-4DF7-86F9-7240A971C4A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45954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56016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072FC-C8A4-4ABC-A5AC-1106B0EDD4A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99AE2-07F9-496C-BC51-29812F6C885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46231511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8B315-146F-4DA4-930E-DDE92AFB21D5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DE284-461E-4790-AB7B-CE7114D7083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9166491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A3A7B-1808-47A0-A238-35F2CB53DAE9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51CF8-26EB-4129-88D6-06FE9FD9E147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6432031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A786C-3AF9-4BF5-B4F1-8763ECBD2A63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72E29-C341-4FBB-B1C6-3306F8F1D3F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7191716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61BD-D5A2-4579-AC1D-C740CBEDC451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3F71F-2628-4D28-A9D1-799195D127AF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1802954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FBA88-7490-4FDB-9B08-17A93A4D6979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E19ED-60A0-4761-ABEA-8D361A452628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7153362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E356-599E-444E-808E-F4432AE76EB4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04A34-8AE1-412E-B160-84FD0AA809C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5627565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1210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99546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31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9664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7570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58832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36030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33443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0890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6408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53670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2723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1058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084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7717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80832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09832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4893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5696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082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6664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087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27979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089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4040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443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30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5982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E41FB-257C-42C5-9E61-769AE90CE27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683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2F90B-1F4E-4040-8A09-C3D2647DA1E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057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BF7C0-AFDA-49F7-BDDC-43011AC472F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70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BCC94-F941-4899-B964-8F9D2FFB77F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507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8D53-9280-4EB2-99A7-CD3BE85DEE3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9886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0A003-DC33-4677-B2A0-06CA8CCB638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8000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9DDB-A036-4634-B765-3B357FCBD47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5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33205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E925-F4D9-4608-A6EC-345DEA0358A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09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B2CDE-5EEB-48F0-8BDA-FFCCEC16E0E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047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E128A-16A7-41F9-887F-5BC2103794E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884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77040-4FF7-4C30-BE10-A2FEFC5519C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083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100B6-70FA-40DC-BE00-3957D644D19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2C1C9-FA33-4A71-9C34-59EA1852F821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273941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C874F-33CF-4443-A57D-845A7DB6CAE6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47887-4010-4356-8DC2-426B2D2D691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877264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D2C8-1081-4819-B60B-E086A35172E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FEC33-1C69-47F6-B6FF-864190556204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648502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064BB-C1E3-4B3E-A56D-55292C21490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6D031-A15D-4F7F-B0BA-10F938068561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2587373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8CD7-B241-4FC7-895D-3C5F7A04D79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BDBC-ACE8-4FF1-B588-6288A89A2B7D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8765780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0555-FA76-450D-8187-F31DE35946E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349A28-AA31-498E-8564-F76D1541FFDA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88971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75237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58F78-006C-4CBD-9F32-E462B779E64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14179-C57C-4CB7-A457-873D8CB52D75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636297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0F70F-8981-40C2-B6A6-2C9A4FBC44F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AF28E-1AD4-4E6E-A19C-5D0042A69E7C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372055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B5226-E645-49BC-86E2-EEF3DFFA409B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CF69D-48CB-470B-89A2-0DCD2EF38065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515350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E84A4-BD10-4DDD-9CD3-B00F87322E8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07AC0-9046-4AE2-B4C8-4ECD17CCCC6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311468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4F103-111A-4368-8683-D5F0187CF63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D78D7-29CE-42F0-BDAA-33698CE5479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5754217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10C09-AF6A-46BD-9450-2EFF1E04C92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D1E9D-9EAC-4DD0-8542-20AFFAB0B9E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756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4C8D5-583E-4963-863F-E5AC0BB43E2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886A5-6A00-49E9-9777-D32677B9997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532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2E634-22C8-4A8D-9FDB-D23602E6630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C460-3770-459D-A08A-B646D4C4737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393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8F54D-AAD1-47FB-B1A8-82C67A26B00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5FDBF-1DCD-494D-9658-2FFC0C60D429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67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C66D2-E98C-4614-BDBC-FB56BA80D846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5BE96-3698-4CFA-9401-EEE39F773B1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58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22256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9FAF7-B058-48D7-9184-A90080CE4DA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C8F41-9CF3-444F-9034-06A037C9C8C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957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B119E-2B53-4DC5-AFD7-119FA135C2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71BBE-532F-4C13-8DED-C121B457824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580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23C22-81C4-4D63-B7DB-7C1D7945E5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DAEA4-F0E6-481B-9A7D-A47B4EBCC02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458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64334-DCC7-4C4E-A72F-093CB694D42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2270A-87A3-487B-8826-2B5C2C05BB7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8275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590AC-546F-4A01-9633-762CD74262A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FE07E-CCD9-4A6A-B736-10DF58BAE4A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75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C7BF8-7B59-4B67-834E-E6CE9EBA8EE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FF8F2-680B-4FBA-BFF7-309676B26A3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324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466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182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336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6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0997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877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6115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1731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2068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547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023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547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90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5140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34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62473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244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59582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2659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7294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846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092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9047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1249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3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6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3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9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6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32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9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7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4B427-5ADD-4F94-B68B-0180EF098E4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F79B-BBEE-4896-BE7D-9375AA659D7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7307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F3A36-8238-4756-A30E-C0893AEEAE0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8E4C4-8252-4EF2-B7B2-6847FB8F80C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20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6849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4406902"/>
            <a:ext cx="777240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654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30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9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6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32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92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258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7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43FB-41E4-4DB3-81A6-F21784B13C9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0633E-B0A0-4F17-96F2-36DCAD8A7C69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081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600202"/>
            <a:ext cx="40386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3" y="1600202"/>
            <a:ext cx="40386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23F68-FB32-4843-AADB-05729D76D83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B8546-638D-4D4A-A0B8-28FF3DBF3EC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1883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6547" indent="0">
              <a:buNone/>
              <a:defRPr sz="2000" b="1"/>
            </a:lvl2pPr>
            <a:lvl3pPr marL="893094" indent="0">
              <a:buNone/>
              <a:defRPr sz="1800" b="1"/>
            </a:lvl3pPr>
            <a:lvl4pPr marL="1339642" indent="0">
              <a:buNone/>
              <a:defRPr sz="1600" b="1"/>
            </a:lvl4pPr>
            <a:lvl5pPr marL="1786189" indent="0">
              <a:buNone/>
              <a:defRPr sz="1600" b="1"/>
            </a:lvl5pPr>
            <a:lvl6pPr marL="2232736" indent="0">
              <a:buNone/>
              <a:defRPr sz="1600" b="1"/>
            </a:lvl6pPr>
            <a:lvl7pPr marL="2679283" indent="0">
              <a:buNone/>
              <a:defRPr sz="1600" b="1"/>
            </a:lvl7pPr>
            <a:lvl8pPr marL="3125831" indent="0">
              <a:buNone/>
              <a:defRPr sz="1600" b="1"/>
            </a:lvl8pPr>
            <a:lvl9pPr marL="357237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6547" indent="0">
              <a:buNone/>
              <a:defRPr sz="2000" b="1"/>
            </a:lvl2pPr>
            <a:lvl3pPr marL="893094" indent="0">
              <a:buNone/>
              <a:defRPr sz="1800" b="1"/>
            </a:lvl3pPr>
            <a:lvl4pPr marL="1339642" indent="0">
              <a:buNone/>
              <a:defRPr sz="1600" b="1"/>
            </a:lvl4pPr>
            <a:lvl5pPr marL="1786189" indent="0">
              <a:buNone/>
              <a:defRPr sz="1600" b="1"/>
            </a:lvl5pPr>
            <a:lvl6pPr marL="2232736" indent="0">
              <a:buNone/>
              <a:defRPr sz="1600" b="1"/>
            </a:lvl6pPr>
            <a:lvl7pPr marL="2679283" indent="0">
              <a:buNone/>
              <a:defRPr sz="1600" b="1"/>
            </a:lvl7pPr>
            <a:lvl8pPr marL="3125831" indent="0">
              <a:buNone/>
              <a:defRPr sz="1600" b="1"/>
            </a:lvl8pPr>
            <a:lvl9pPr marL="357237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6"/>
            <a:ext cx="4041775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A91F6-7FA8-445A-99E4-D5FA33A96D2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444B1-0C5C-468A-A44F-4DFCEEB13667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8393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C915-EC5E-4571-BD6E-94B396367A5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8EDE0-2CCB-4AAC-A1DB-AEC0B68B271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1664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67CB9-113B-42A3-9A6A-F0324D54B25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5AF28-3E06-4BB2-A712-96954BCB241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797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46547" indent="0">
              <a:buNone/>
              <a:defRPr sz="1200"/>
            </a:lvl2pPr>
            <a:lvl3pPr marL="893094" indent="0">
              <a:buNone/>
              <a:defRPr sz="1000"/>
            </a:lvl3pPr>
            <a:lvl4pPr marL="1339642" indent="0">
              <a:buNone/>
              <a:defRPr sz="900"/>
            </a:lvl4pPr>
            <a:lvl5pPr marL="1786189" indent="0">
              <a:buNone/>
              <a:defRPr sz="900"/>
            </a:lvl5pPr>
            <a:lvl6pPr marL="2232736" indent="0">
              <a:buNone/>
              <a:defRPr sz="900"/>
            </a:lvl6pPr>
            <a:lvl7pPr marL="2679283" indent="0">
              <a:buNone/>
              <a:defRPr sz="900"/>
            </a:lvl7pPr>
            <a:lvl8pPr marL="3125831" indent="0">
              <a:buNone/>
              <a:defRPr sz="900"/>
            </a:lvl8pPr>
            <a:lvl9pPr marL="357237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F5E1C-C974-41FC-9261-C4E8FF84E8F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ADB2-8022-4C09-8268-4977023EB4F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5186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46547" indent="0">
              <a:buNone/>
              <a:defRPr sz="2700"/>
            </a:lvl2pPr>
            <a:lvl3pPr marL="893094" indent="0">
              <a:buNone/>
              <a:defRPr sz="2300"/>
            </a:lvl3pPr>
            <a:lvl4pPr marL="1339642" indent="0">
              <a:buNone/>
              <a:defRPr sz="2000"/>
            </a:lvl4pPr>
            <a:lvl5pPr marL="1786189" indent="0">
              <a:buNone/>
              <a:defRPr sz="2000"/>
            </a:lvl5pPr>
            <a:lvl6pPr marL="2232736" indent="0">
              <a:buNone/>
              <a:defRPr sz="2000"/>
            </a:lvl6pPr>
            <a:lvl7pPr marL="2679283" indent="0">
              <a:buNone/>
              <a:defRPr sz="2000"/>
            </a:lvl7pPr>
            <a:lvl8pPr marL="3125831" indent="0">
              <a:buNone/>
              <a:defRPr sz="2000"/>
            </a:lvl8pPr>
            <a:lvl9pPr marL="3572378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6547" indent="0">
              <a:buNone/>
              <a:defRPr sz="1200"/>
            </a:lvl2pPr>
            <a:lvl3pPr marL="893094" indent="0">
              <a:buNone/>
              <a:defRPr sz="1000"/>
            </a:lvl3pPr>
            <a:lvl4pPr marL="1339642" indent="0">
              <a:buNone/>
              <a:defRPr sz="900"/>
            </a:lvl4pPr>
            <a:lvl5pPr marL="1786189" indent="0">
              <a:buNone/>
              <a:defRPr sz="900"/>
            </a:lvl5pPr>
            <a:lvl6pPr marL="2232736" indent="0">
              <a:buNone/>
              <a:defRPr sz="900"/>
            </a:lvl6pPr>
            <a:lvl7pPr marL="2679283" indent="0">
              <a:buNone/>
              <a:defRPr sz="900"/>
            </a:lvl7pPr>
            <a:lvl8pPr marL="3125831" indent="0">
              <a:buNone/>
              <a:defRPr sz="900"/>
            </a:lvl8pPr>
            <a:lvl9pPr marL="357237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3825-9371-4C7B-8A34-5D5571F87664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D7C95-1339-4006-B034-0B03CFE3674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275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8DE33-A081-4CCA-BB20-1BD00371DC8B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21B-8512-4B0D-BD6E-F3A3484FF21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0284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3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B129F-0150-4E6F-93E0-82B7FB0D6BEB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597FE-D515-4382-A961-FED4DBFFD99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093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9F7E-2418-4693-8C9E-0491D326020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2A976-B104-46A4-8429-8A6AEBB8A03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35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33612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10A03-4A6B-4E82-A4B2-B5AF28852C0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C5D93-4A85-453A-ADB4-C1FFD6E6F77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468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E02A4-FBBD-48EE-ACBF-22F83796518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52DFA-5AD3-444D-A1C8-52380E09178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8755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370E-5202-4F03-B7E5-8DD73BF5FAB0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628D5-5BA2-4DA3-A1A0-A2E6DF723FF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9584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B3782-24C4-4CA1-8644-8C466E95571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2D509-2FE0-4E76-B544-7981CA131D2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475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5FC22-39AB-485B-B2CA-97672F30532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1DA81-7663-45E5-8109-6B44E4218A4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5615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B2F2F-0215-43A9-B57D-7A9848770AA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3DC54-D056-46B0-8187-5982CF74E75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982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3E35E-39C9-4C0B-8EF0-3D65C3C9A85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9B25-5DEF-4EC7-86EE-3AD40CCE0E9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7827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1EED-10E8-4B6F-9033-69187F729F3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05695-64DA-435F-806D-E645C842CD5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7698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99A3-14D0-49AD-8B3C-2554044301C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7415B-1F0E-4E19-89D0-9F14C9D56FD6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0878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8DC8E-ADF1-4086-B2E8-EF176342F32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47F13-0015-4476-A6D0-58D54A66F8A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38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/>
              <a:pPr/>
              <a:t>01/06/59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538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7FE9A6-7A40-454F-B99B-2A99BFF2B84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1E1D5E-A088-410B-BD13-AAF9F1F660C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7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  <p:sldLayoutId id="2147484412" r:id="rId8"/>
    <p:sldLayoutId id="2147484413" r:id="rId9"/>
    <p:sldLayoutId id="2147484414" r:id="rId10"/>
    <p:sldLayoutId id="21474844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9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1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8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5" r:id="rId1"/>
    <p:sldLayoutId id="2147484466" r:id="rId2"/>
    <p:sldLayoutId id="2147484467" r:id="rId3"/>
    <p:sldLayoutId id="2147484468" r:id="rId4"/>
    <p:sldLayoutId id="2147484469" r:id="rId5"/>
    <p:sldLayoutId id="2147484470" r:id="rId6"/>
    <p:sldLayoutId id="2147484471" r:id="rId7"/>
    <p:sldLayoutId id="2147484472" r:id="rId8"/>
    <p:sldLayoutId id="2147484473" r:id="rId9"/>
    <p:sldLayoutId id="2147484474" r:id="rId10"/>
    <p:sldLayoutId id="21474844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7B75C-1A9C-47FF-A979-94CDDD02DE3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25BD1-4F73-4D24-B7AF-66CC50D8D0D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7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9" r:id="rId1"/>
    <p:sldLayoutId id="2147484490" r:id="rId2"/>
    <p:sldLayoutId id="2147484491" r:id="rId3"/>
    <p:sldLayoutId id="2147484492" r:id="rId4"/>
    <p:sldLayoutId id="2147484493" r:id="rId5"/>
    <p:sldLayoutId id="2147484494" r:id="rId6"/>
    <p:sldLayoutId id="2147484495" r:id="rId7"/>
    <p:sldLayoutId id="2147484496" r:id="rId8"/>
    <p:sldLayoutId id="2147484497" r:id="rId9"/>
    <p:sldLayoutId id="2147484498" r:id="rId10"/>
    <p:sldLayoutId id="21474844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95917E-09AF-4FA4-886B-BB922C04829B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70EC68-69AD-46E6-8407-63D4008F72E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516158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3" r:id="rId1"/>
    <p:sldLayoutId id="2147484514" r:id="rId2"/>
    <p:sldLayoutId id="2147484515" r:id="rId3"/>
    <p:sldLayoutId id="2147484516" r:id="rId4"/>
    <p:sldLayoutId id="2147484517" r:id="rId5"/>
    <p:sldLayoutId id="2147484518" r:id="rId6"/>
    <p:sldLayoutId id="2147484519" r:id="rId7"/>
    <p:sldLayoutId id="2147484520" r:id="rId8"/>
    <p:sldLayoutId id="2147484521" r:id="rId9"/>
    <p:sldLayoutId id="2147484522" r:id="rId10"/>
    <p:sldLayoutId id="2147484523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95917E-09AF-4FA4-886B-BB922C04829B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คณะกรรมการพัฒนาหลักสูตรการจัดการเรียนการสอนสะเต็มศึกษาในสถานศึกษา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70EC68-69AD-46E6-8407-63D4008F72E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22842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5" r:id="rId1"/>
    <p:sldLayoutId id="2147484526" r:id="rId2"/>
    <p:sldLayoutId id="2147484527" r:id="rId3"/>
    <p:sldLayoutId id="2147484528" r:id="rId4"/>
    <p:sldLayoutId id="2147484529" r:id="rId5"/>
    <p:sldLayoutId id="2147484530" r:id="rId6"/>
    <p:sldLayoutId id="2147484531" r:id="rId7"/>
    <p:sldLayoutId id="2147484532" r:id="rId8"/>
    <p:sldLayoutId id="2147484533" r:id="rId9"/>
    <p:sldLayoutId id="2147484534" r:id="rId10"/>
    <p:sldLayoutId id="2147484535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5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9" r:id="rId1"/>
    <p:sldLayoutId id="2147484550" r:id="rId2"/>
    <p:sldLayoutId id="2147484551" r:id="rId3"/>
    <p:sldLayoutId id="2147484552" r:id="rId4"/>
    <p:sldLayoutId id="2147484553" r:id="rId5"/>
    <p:sldLayoutId id="2147484554" r:id="rId6"/>
    <p:sldLayoutId id="2147484555" r:id="rId7"/>
    <p:sldLayoutId id="2147484556" r:id="rId8"/>
    <p:sldLayoutId id="2147484557" r:id="rId9"/>
    <p:sldLayoutId id="2147484558" r:id="rId10"/>
    <p:sldLayoutId id="21474845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98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1" r:id="rId1"/>
    <p:sldLayoutId id="2147484562" r:id="rId2"/>
    <p:sldLayoutId id="2147484563" r:id="rId3"/>
    <p:sldLayoutId id="2147484564" r:id="rId4"/>
    <p:sldLayoutId id="2147484565" r:id="rId5"/>
    <p:sldLayoutId id="2147484566" r:id="rId6"/>
    <p:sldLayoutId id="2147484567" r:id="rId7"/>
    <p:sldLayoutId id="2147484568" r:id="rId8"/>
    <p:sldLayoutId id="2147484569" r:id="rId9"/>
    <p:sldLayoutId id="2147484570" r:id="rId10"/>
    <p:sldLayoutId id="21474845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D9F0011-89F6-4AAF-AE95-ABB9C1E72C82}" type="datetimeFigureOut">
              <a:rPr lang="th-TH" smtClean="0">
                <a:solidFill>
                  <a:prstClr val="white">
                    <a:alpha val="50000"/>
                  </a:prstClr>
                </a:solidFill>
              </a:rPr>
              <a:pPr/>
              <a:t>01/06/59</a:t>
            </a:fld>
            <a:endParaRPr lang="th-TH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D43FF92-E523-42B5-9C72-4283977F8886}" type="slidenum">
              <a:rPr lang="th-TH" smtClean="0">
                <a:solidFill>
                  <a:prstClr val="white"/>
                </a:solidFill>
              </a:rPr>
              <a:pPr/>
              <a:t>‹#›</a:t>
            </a:fld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8023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7A7ED-66ED-4025-9AC5-06705FADB98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46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862E3D-F59E-4491-9242-6DABB1C5654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2AFA7D-0EA6-43BD-85C8-2BD0016D086E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6559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7FE9A6-7A40-454F-B99B-2A99BFF2B84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1E1D5E-A088-410B-BD13-AAF9F1F660C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529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44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179B-97E1-4D53-B65E-25028B319FC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224D-881B-4603-AF98-72464EBCFC9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54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  <p:sldLayoutId id="2147484372" r:id="rId4"/>
    <p:sldLayoutId id="2147484373" r:id="rId5"/>
    <p:sldLayoutId id="2147484374" r:id="rId6"/>
    <p:sldLayoutId id="2147484375" r:id="rId7"/>
    <p:sldLayoutId id="2147484376" r:id="rId8"/>
    <p:sldLayoutId id="2147484377" r:id="rId9"/>
    <p:sldLayoutId id="2147484378" r:id="rId10"/>
    <p:sldLayoutId id="21474843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433" y="274445"/>
            <a:ext cx="8229134" cy="1142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09" tIns="44655" rIns="89309" bIns="446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433" y="1600149"/>
            <a:ext cx="8229134" cy="452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09" tIns="44655" rIns="89309" bIns="446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433" y="6355628"/>
            <a:ext cx="2133652" cy="365925"/>
          </a:xfrm>
          <a:prstGeom prst="rect">
            <a:avLst/>
          </a:prstGeom>
        </p:spPr>
        <p:txBody>
          <a:bodyPr vert="horz" lIns="89309" tIns="44655" rIns="89309" bIns="4465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6006C6-9A4F-4624-BD57-BE2F0A05CC46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498" y="6355628"/>
            <a:ext cx="2895005" cy="365925"/>
          </a:xfrm>
          <a:prstGeom prst="rect">
            <a:avLst/>
          </a:prstGeom>
        </p:spPr>
        <p:txBody>
          <a:bodyPr vert="horz" lIns="89309" tIns="44655" rIns="89309" bIns="4465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915" y="6355628"/>
            <a:ext cx="2133652" cy="365925"/>
          </a:xfrm>
          <a:prstGeom prst="rect">
            <a:avLst/>
          </a:prstGeom>
        </p:spPr>
        <p:txBody>
          <a:bodyPr vert="horz" lIns="89309" tIns="44655" rIns="89309" bIns="4465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30A2B1-FB01-4FF5-A48E-0368015BE3AA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811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  <p:sldLayoutId id="2147484387" r:id="rId7"/>
    <p:sldLayoutId id="2147484388" r:id="rId8"/>
    <p:sldLayoutId id="2147484389" r:id="rId9"/>
    <p:sldLayoutId id="2147484390" r:id="rId10"/>
    <p:sldLayoutId id="21474843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46547" algn="ctr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893094" algn="ctr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39642" algn="ctr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786189" algn="ctr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34910" indent="-33491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5639" indent="-2790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16368" indent="-2232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915" indent="-2232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9463" indent="-22327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56010" indent="-223274" algn="l" defTabSz="8930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57" indent="-223274" algn="l" defTabSz="8930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49104" indent="-223274" algn="l" defTabSz="8930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95652" indent="-223274" algn="l" defTabSz="8930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446547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893094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642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786189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2232736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2679283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3125831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3572378" algn="l" defTabSz="89309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0AE2A3-1756-45FE-BBCE-89D942954CD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01/06/59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167BA0-BF9C-4E66-8A7A-FCB7624B26E8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6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google.co.th/url?sa=i&amp;rct=j&amp;q=&amp;esrc=s&amp;source=images&amp;cd=&amp;cad=rja&amp;uact=8&amp;ved=0ahUKEwip36jRiN7MAhXCo48KHZ_nDegQjRwIBw&amp;url=https://www.iconfinder.com/icons/730818/classroom_desk_education_pupil_raising_hand_school_student_icon&amp;bvm=bv.122129774,d.c2I&amp;psig=AFQjCNEfFAwm3puXqvAwCXmn9GVf-DCSyA&amp;ust=1463469947911929" TargetMode="Externa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th/url?sa=i&amp;rct=j&amp;q=&amp;esrc=s&amp;source=images&amp;cd=&amp;cad=rja&amp;uact=8&amp;ved=0ahUKEwitlOiQ_vvLAhVWBY4KHUpaD4QQjRwIBw&amp;url=http://www.clker.com/clipart-gear-dark-blue.html&amp;bvm=bv.118817766,d.c2E&amp;psig=AFQjCNEativu1hrXukUg1dnLAcwQ0ZvPLQ&amp;ust=1460099743429802" TargetMode="External"/><Relationship Id="rId3" Type="http://schemas.openxmlformats.org/officeDocument/2006/relationships/image" Target="../media/image83.png"/><Relationship Id="rId7" Type="http://schemas.openxmlformats.org/officeDocument/2006/relationships/image" Target="../media/image85.png"/><Relationship Id="rId2" Type="http://schemas.openxmlformats.org/officeDocument/2006/relationships/hyperlink" Target="https://www.google.co.th/url?sa=i&amp;rct=j&amp;q=&amp;esrc=s&amp;source=images&amp;cd=&amp;cad=rja&amp;uact=8&amp;ved=0ahUKEwiPv66N_fvLAhVQGI4KHU25ASUQjRwIBw&amp;url=https://openclipart.org/detail/194772/gear-in-red&amp;psig=AFQjCNFp7hYaifYxHeLkguLf7zHamfaT7A&amp;ust=1460099608291414" TargetMode="External"/><Relationship Id="rId1" Type="http://schemas.openxmlformats.org/officeDocument/2006/relationships/slideLayout" Target="../slideLayouts/slideLayout178.xml"/><Relationship Id="rId6" Type="http://schemas.openxmlformats.org/officeDocument/2006/relationships/hyperlink" Target="http://www.google.co.th/url?sa=i&amp;rct=j&amp;q=&amp;esrc=s&amp;source=images&amp;cd=&amp;cad=rja&amp;uact=8&amp;ved=0ahUKEwirrvvp_fvLAhXKPo4KHYB4COYQjRwIBw&amp;url=http://iconizer.net/en/search/No-license-filtering/0-128/1/gear&amp;bvm=bv.118817766,d.c2E&amp;psig=AFQjCNEativu1hrXukUg1dnLAcwQ0ZvPLQ&amp;ust=1460099743429802" TargetMode="External"/><Relationship Id="rId5" Type="http://schemas.openxmlformats.org/officeDocument/2006/relationships/image" Target="../media/image84.png"/><Relationship Id="rId4" Type="http://schemas.openxmlformats.org/officeDocument/2006/relationships/hyperlink" Target="https://www.google.co.th/url?sa=i&amp;rct=j&amp;q=&amp;esrc=s&amp;source=images&amp;cd=&amp;cad=rja&amp;uact=8&amp;ved=0ahUKEwiPv66N_fvLAhVQGI4KHU25ASUQjRwIBw&amp;url=https://plus.google.com/104173914308972216225&amp;psig=AFQjCNFp7hYaifYxHeLkguLf7zHamfaT7A&amp;ust=1460099608291414" TargetMode="External"/><Relationship Id="rId9" Type="http://schemas.openxmlformats.org/officeDocument/2006/relationships/image" Target="../media/image86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th/url?sa=i&amp;rct=j&amp;q=&amp;esrc=s&amp;source=images&amp;cd=&amp;cad=rja&amp;uact=8&amp;ved=0ahUKEwjbrarxqt7MAhXMPo8KHXkwD4wQjRwIBw&amp;url=https://www.iconfinder.com/icons/369679/browser_computer_desktop_document_documents_file_internet_monitor_mouse_optimization_optimize_page_pont_powerpoint_presentation_screen_seo_software_technology_text_web_webpage_website_window_www_icon&amp;bvm=bv.122129774,d.c2I&amp;psig=AFQjCNH1XMsVx5zhg-di7Sf_x3k38-ypXA&amp;ust=1463478823139340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hyperlink" Target="https://www.google.co.th/url?sa=i&amp;rct=j&amp;q=&amp;esrc=s&amp;source=images&amp;cd=&amp;cad=rja&amp;uact=8&amp;ved=0ahUKEwiXkqeCqN7MAhUkTo8KHXbQAHYQjRwIBw&amp;url=https://www.iconfinder.com/icons/481672/desk_student_study_studying_icon&amp;bvm=bv.122129774,d.c2I&amp;psig=AFQjCNEfFAwm3puXqvAwCXmn9GVf-DCSyA&amp;ust=14634699479119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th/url?sa=i&amp;rct=j&amp;q=&amp;esrc=s&amp;source=images&amp;cd=&amp;cad=rja&amp;uact=8&amp;ved=0ahUKEwj-w6_Hqt7MAhWLsY8KHZWFBNsQjRwIBw&amp;url=http://www.yannickingenierie-informatique.fr/&amp;bvm=bv.122129774,d.c2I&amp;psig=AFQjCNH1XMsVx5zhg-di7Sf_x3k38-ypXA&amp;ust=1463478823139340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hyperlink" Target="https://www.google.co.th/url?sa=i&amp;rct=j&amp;q=&amp;esrc=s&amp;source=images&amp;cd=&amp;cad=rja&amp;uact=8&amp;ved=0ahUKEwiUqZ3Yq97MAhUKO48KHVDUDMQQjRwIBw&amp;url=https://commons.wikimedia.org/wiki/File:Question_Mark.svg&amp;bvm=bv.122129774,d.c2I&amp;psig=AFQjCNGWhui3H2Tb8PvVd628oGDxiySLKg&amp;ust=1463479375968386" TargetMode="External"/><Relationship Id="rId4" Type="http://schemas.openxmlformats.org/officeDocument/2006/relationships/hyperlink" Target="http://www.google.co.th/url?sa=i&amp;rct=j&amp;q=&amp;esrc=s&amp;source=images&amp;cd=&amp;cad=rja&amp;uact=8&amp;ved=0ahUKEwj91KSxqd7MAhWIv48KHVQuAnwQjRwIBw&amp;url=http://icons.mysitemyway.com/legacy-icon/027565-glossy-silver-icon-culture-books3-stacked/&amp;bvm=bv.122129774,d.c2I&amp;psig=AFQjCNGGgqp2SQ83fKtg9uwsPOyoYmcGag&amp;ust=1463478733583100" TargetMode="External"/><Relationship Id="rId9" Type="http://schemas.openxmlformats.org/officeDocument/2006/relationships/image" Target="../media/image16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5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google.co.th/url?sa=i&amp;rct=j&amp;q=&amp;esrc=s&amp;source=images&amp;cd=&amp;cad=rja&amp;uact=8&amp;ved=0ahUKEwisiIutz_TMAhUKt48KHeRgD0kQjRwIBw&amp;url=http://slworkshop.net/2015/04/cooperation-vs-collaboration/&amp;bvm=bv.122676328,d.c2I&amp;psig=AFQjCNHtt34qPfdeLl0xzSs66DsSCq32yA&amp;ust=1464244779131269" TargetMode="External"/><Relationship Id="rId1" Type="http://schemas.openxmlformats.org/officeDocument/2006/relationships/slideLayout" Target="../slideLayouts/slideLayout1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1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hyperlink" Target="http://www.google.co.th/url?url=http://www.harvesthcm.com/total-rewards-statements-programs-to-include/&amp;rct=j&amp;frm=1&amp;q=&amp;esrc=s&amp;sa=U&amp;ved=0ahUKEwisk5XP1vLLAhUTHI4KHYUgDzcQwW4INTAQ&amp;usg=AFQjCNFFkKQfo-mg3IAEAWGkNQ0PfI-IMw" TargetMode="External"/><Relationship Id="rId18" Type="http://schemas.openxmlformats.org/officeDocument/2006/relationships/image" Target="../media/image102.jpeg"/><Relationship Id="rId26" Type="http://schemas.openxmlformats.org/officeDocument/2006/relationships/image" Target="../media/image106.png"/><Relationship Id="rId3" Type="http://schemas.openxmlformats.org/officeDocument/2006/relationships/image" Target="../media/image94.jpeg"/><Relationship Id="rId21" Type="http://schemas.openxmlformats.org/officeDocument/2006/relationships/hyperlink" Target="http://www.google.co.th/url?url=http://www.dreamstime.com/photos-images/thai-classroom.html&amp;rct=j&amp;frm=1&amp;q=&amp;esrc=s&amp;sa=U&amp;ved=0ahUKEwjL3Myd3fLLAhXLC44KHbvEChM4FBDBbggZMAI&amp;usg=AFQjCNFoCQJJikqXDn0A_WvJblQQlUGwfA" TargetMode="External"/><Relationship Id="rId7" Type="http://schemas.openxmlformats.org/officeDocument/2006/relationships/hyperlink" Target="http://www.google.co.th/url?url=http://www.123rf.com/photo_6693895_movement-direction-to-success-isolated-3d-image.html&amp;rct=j&amp;frm=1&amp;q=&amp;esrc=s&amp;sa=U&amp;ved=0ahUKEwiO8Iu70vLLAhXGCo4KHdjhBMY4eBDBbggrMAs&amp;usg=AFQjCNH52I4C0twf22PaOQxbzM0mFqvj3w" TargetMode="External"/><Relationship Id="rId12" Type="http://schemas.openxmlformats.org/officeDocument/2006/relationships/image" Target="../media/image99.jpeg"/><Relationship Id="rId17" Type="http://schemas.openxmlformats.org/officeDocument/2006/relationships/hyperlink" Target="http://www.google.co.th/url?url=http://www.business2community.com/human-resources/5-ingredients-successful-workforce-0924921&amp;rct=j&amp;frm=1&amp;q=&amp;esrc=s&amp;sa=U&amp;ved=0ahUKEwjrsffL2vLLAhVEPo4KHdP9B84QwW4IIzAH&amp;usg=AFQjCNFw74aR69Evf37lzgzNZLffogN2CA" TargetMode="External"/><Relationship Id="rId25" Type="http://schemas.openxmlformats.org/officeDocument/2006/relationships/hyperlink" Target="http://www.google.co.th/url?url=http://blog.bearing-consulting.com/2013/02/08/the-lego-innovation-story/&amp;rct=j&amp;frm=1&amp;q=&amp;esrc=s&amp;sa=U&amp;ved=0ahUKEwjw0rLTl_TLAhUXBI4KHTZcDng4KBDBbgg7MBM&amp;usg=AFQjCNEgwcEMzXBD6cTyyAVw0QQeQegLYQ" TargetMode="External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01.jpeg"/><Relationship Id="rId20" Type="http://schemas.openxmlformats.org/officeDocument/2006/relationships/image" Target="../media/image103.jpe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96.jpeg"/><Relationship Id="rId11" Type="http://schemas.openxmlformats.org/officeDocument/2006/relationships/hyperlink" Target="http://www.google.co.th/url?url=http://www.libsys.co.in/career_careerpath.html&amp;rct=j&amp;frm=1&amp;q=&amp;esrc=s&amp;sa=U&amp;ved=0ahUKEwjc29Oi1vLLAhXBH44KHSo1DssQwW4IFzAB&amp;usg=AFQjCNG7VXOrx7PMSMMtpr2sTebwZNO4TQ" TargetMode="External"/><Relationship Id="rId24" Type="http://schemas.openxmlformats.org/officeDocument/2006/relationships/image" Target="../media/image105.jpeg"/><Relationship Id="rId5" Type="http://schemas.openxmlformats.org/officeDocument/2006/relationships/hyperlink" Target="https://www.google.co.th/url?url=https://www.colourbox.com/vector/running-man-winner-business-direction-arrow-vector-2524469&amp;rct=j&amp;frm=1&amp;q=&amp;esrc=s&amp;sa=U&amp;ved=0ahUKEwiO8Iu70vLLAhXGCo4KHdjhBMY4eBDBbggjMAc&amp;usg=AFQjCNEdxNpzEKJ4A-wIVlPRpCp8aNDvMQ" TargetMode="External"/><Relationship Id="rId15" Type="http://schemas.openxmlformats.org/officeDocument/2006/relationships/hyperlink" Target="http://www.google.co.th/url?url=http://www.icarehealth.com.au/blog/sample-pcehr-security-access-policy-aged-care/&amp;rct=j&amp;frm=1&amp;q=&amp;esrc=s&amp;sa=U&amp;ved=0ahUKEwiB8Zbl1_LLAhWJQI4KHQXIAagQwW4IGzAD&amp;usg=AFQjCNG79Gw9zg_K9Yy6k53IQwpYVT8EHA" TargetMode="External"/><Relationship Id="rId23" Type="http://schemas.openxmlformats.org/officeDocument/2006/relationships/hyperlink" Target="http://www.google.co.th/url?url=http://www.shutterstock.com/s/thai+student/search-vectors.html&amp;rct=j&amp;frm=1&amp;q=&amp;esrc=s&amp;sa=U&amp;ved=0ahUKEwjVnqr_3PLLAhVITY4KHS8eCIQQwW4IHzAF&amp;usg=AFQjCNF7nMjPdPi8-wwzC913J2PRSrRhvw" TargetMode="External"/><Relationship Id="rId10" Type="http://schemas.openxmlformats.org/officeDocument/2006/relationships/image" Target="../media/image98.jpeg"/><Relationship Id="rId19" Type="http://schemas.openxmlformats.org/officeDocument/2006/relationships/hyperlink" Target="http://www.google.co.th/url?url=http://www.alamy.com/stock-photo-royal-greenwich-university-technical-college-london-united-kingdom-74314078.html&amp;rct=j&amp;frm=1&amp;q=&amp;esrc=s&amp;sa=U&amp;ved=0ahUKEwjbiITU2_LLAhUMTI4KHYjTBug4hAIQwW4IMTAO&amp;usg=AFQjCNHpmTqoOH8kwM6NkUFE8MBvqR3J8Q" TargetMode="External"/><Relationship Id="rId4" Type="http://schemas.openxmlformats.org/officeDocument/2006/relationships/image" Target="../media/image95.jpeg"/><Relationship Id="rId9" Type="http://schemas.openxmlformats.org/officeDocument/2006/relationships/hyperlink" Target="http://www.google.co.th/url?url=http://www.canstockphoto.com/competency-red-round-grungy-vintage-20141819.html&amp;rct=j&amp;frm=1&amp;q=&amp;esrc=s&amp;sa=U&amp;ved=0ahUKEwjo05nJ1PLLAhVSCY4KHdA_Dm04UBDBbgg3MBE&amp;usg=AFQjCNFBh_irYUNX4hrvR6INT7Eip1DSow" TargetMode="External"/><Relationship Id="rId14" Type="http://schemas.openxmlformats.org/officeDocument/2006/relationships/image" Target="../media/image100.png"/><Relationship Id="rId22" Type="http://schemas.openxmlformats.org/officeDocument/2006/relationships/image" Target="../media/image104.jpe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1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1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1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1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1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1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1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url=http://pirun.ku.ac.th/~b5510802201/history.html&amp;rct=j&amp;frm=1&amp;q=&amp;esrc=s&amp;sa=U&amp;ved=0ahUKEwiwie71odTMAhVEro8KHZ3dDToQwW4IGzAD&amp;sig2=eWdEq19yPdu5M3Es7T9z8Q&amp;usg=AFQjCNHXNePv21DWoK6Dpeyt5OhdgPo7VA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1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1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1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1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45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2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2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th/url?sa=i&amp;rct=j&amp;q=&amp;esrc=s&amp;source=images&amp;cd=&amp;cad=rja&amp;uact=8&amp;ved=0ahUKEwi9zpfpuNHMAhXSG44KHTZ4BZEQjRwIBw&amp;url=http://pictogram-free.com/37-people/011-people.html&amp;bvm=bv.121658157,d.c2E&amp;psig=AFQjCNFb_PqD3ghXNxhYuM5Ndj7snR-7Ww&amp;ust=1463035909627324" TargetMode="External"/><Relationship Id="rId13" Type="http://schemas.openxmlformats.org/officeDocument/2006/relationships/image" Target="../media/image32.png"/><Relationship Id="rId3" Type="http://schemas.openxmlformats.org/officeDocument/2006/relationships/image" Target="../media/image26.jpeg"/><Relationship Id="rId7" Type="http://schemas.openxmlformats.org/officeDocument/2006/relationships/image" Target="../media/image28.png"/><Relationship Id="rId12" Type="http://schemas.openxmlformats.org/officeDocument/2006/relationships/image" Target="../media/image31.jpeg"/><Relationship Id="rId2" Type="http://schemas.openxmlformats.org/officeDocument/2006/relationships/hyperlink" Target="http://www.google.co.th/url?sa=i&amp;rct=j&amp;q=&amp;esrc=s&amp;source=images&amp;cd=&amp;cad=rja&amp;uact=8&amp;ved=0ahUKEwji_qS5zfTMAhXBQI8KHcaMDowQjRwIBw&amp;url=http://budeeweeart.blogspot.com/2012/11/blog-post_2990.html&amp;bvm=bv.122676328,d.c2I&amp;psig=AFQjCNGotDyh9Px2kl_zT1IiYHB0ahjKZg&amp;ust=1464244345544032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www.google.co.th/url?sa=i&amp;rct=j&amp;q=&amp;esrc=s&amp;source=images&amp;cd=&amp;cad=rja&amp;uact=8&amp;ved=0ahUKEwjAvZXUt9HMAhWPBo4KHYM0C2MQjRwIBw&amp;url=https://www.iconfinder.com/icons/481680/student_student_going_student_with_backpack_student_with_bag_icon&amp;bvm=bv.121658157,d.c2E&amp;psig=AFQjCNFb_PqD3ghXNxhYuM5Ndj7snR-7Ww&amp;ust=1463035909627324" TargetMode="External"/><Relationship Id="rId11" Type="http://schemas.openxmlformats.org/officeDocument/2006/relationships/image" Target="../media/image30.jpeg"/><Relationship Id="rId5" Type="http://schemas.openxmlformats.org/officeDocument/2006/relationships/image" Target="../media/image27.jpeg"/><Relationship Id="rId10" Type="http://schemas.openxmlformats.org/officeDocument/2006/relationships/hyperlink" Target="http://www.google.co.th/url?sa=i&amp;rct=j&amp;q=&amp;esrc=s&amp;source=images&amp;cd=&amp;cad=rja&amp;uact=8&amp;ved=&amp;url=http://www.freepik.com/free-icons/education&amp;bvm=bv.122676328,d.c2I&amp;psig=AFQjCNF0b3NvbbpNyulqDhnjnacUPqfclQ&amp;ust=1464241039958701" TargetMode="External"/><Relationship Id="rId4" Type="http://schemas.openxmlformats.org/officeDocument/2006/relationships/hyperlink" Target="http://www.google.co.th/url?sa=i&amp;rct=j&amp;q=&amp;esrc=s&amp;source=images&amp;cd=&amp;cad=rja&amp;uact=8&amp;ved=0ahUKEwjSgN-_v_TMAhXFPY8KHV5wAVkQjRwIBw&amp;url=http://davpspehowa.com/&amp;psig=AFQjCNFcqo4J7EZNrSZbwyizSO6Ulg49IQ&amp;ust=1464240596099287" TargetMode="External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th/url?sa=i&amp;rct=j&amp;q=&amp;esrc=s&amp;source=images&amp;cd=&amp;cad=rja&amp;uact=8&amp;ved=0ahUKEwjt_IfF2vTMAhXKto8KHeIxAyYQjRwIBw&amp;url=https://preventionconversation.org/2015/06/10/the-social-determinants-of-health-understanding-how-health-is-shaped/&amp;bvm=bv.122676328,d.c2I&amp;psig=AFQjCNEmmjkhaRvpT7rXIdTz5qZ0oKEdiQ&amp;ust=1464247867072511" TargetMode="External"/><Relationship Id="rId13" Type="http://schemas.openxmlformats.org/officeDocument/2006/relationships/image" Target="../media/image38.png"/><Relationship Id="rId3" Type="http://schemas.openxmlformats.org/officeDocument/2006/relationships/image" Target="../media/image26.jpeg"/><Relationship Id="rId7" Type="http://schemas.openxmlformats.org/officeDocument/2006/relationships/image" Target="../media/image35.png"/><Relationship Id="rId12" Type="http://schemas.openxmlformats.org/officeDocument/2006/relationships/hyperlink" Target="https://www.google.co.th/url?sa=i&amp;rct=j&amp;q=&amp;esrc=s&amp;source=images&amp;cd=&amp;cad=rja&amp;uact=8&amp;ved=0ahUKEwjG0dLf3PTMAhUEvo8KHYj1DJ8QjRwIBw&amp;url=https://www.iconfinder.com/icons/336108/baht_bitcoin_coin_earnings_payment_thai_thailand_icon&amp;bvm=bv.122676328,d.c2I&amp;psig=AFQjCNFJOjxnJHTqZqXTj1CgUhqVjm1ySQ&amp;ust=1464248460903497" TargetMode="External"/><Relationship Id="rId2" Type="http://schemas.openxmlformats.org/officeDocument/2006/relationships/hyperlink" Target="http://www.google.co.th/url?sa=i&amp;rct=j&amp;q=&amp;esrc=s&amp;source=images&amp;cd=&amp;cad=rja&amp;uact=8&amp;ved=0ahUKEwji_qS5zfTMAhXBQI8KHcaMDowQjRwIBw&amp;url=http://budeeweeart.blogspot.com/2012/11/blog-post_2990.html&amp;bvm=bv.122676328,d.c2I&amp;psig=AFQjCNGotDyh9Px2kl_zT1IiYHB0ahjKZg&amp;ust=1464244345544032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www.google.co.th/url?sa=i&amp;rct=j&amp;q=&amp;esrc=s&amp;source=images&amp;cd=&amp;cad=rja&amp;uact=8&amp;ved=0ahUKEwjJu8SC2fTMAhWMpY8KHTI9CjsQjRwIBw&amp;url=https://www.iconfinder.com/icons/105099/classes_discussion_panel_icon&amp;bvm=bv.122676328,d.c2I&amp;psig=AFQjCNGM_KeZqVLIEX2tVTPKX7nRV9b-yw&amp;ust=1464247449385232" TargetMode="External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0" Type="http://schemas.openxmlformats.org/officeDocument/2006/relationships/hyperlink" Target="http://www.google.co.th/url?sa=i&amp;rct=j&amp;q=&amp;esrc=s&amp;source=images&amp;cd=&amp;cad=rja&amp;uact=8&amp;ved=0ahUKEwjc1bei2_TMAhXFRo8KHa_QDDgQjRwIBw&amp;url=http://www.equaliteach.co.uk/education-settings/4579256094&amp;bvm=bv.122676328,d.c2I&amp;psig=AFQjCNHX2yxxMD9_YKV3GKewfM93PTu9Bg&amp;ust=1464248026386124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co.th/url?sa=i&amp;rct=j&amp;q=&amp;esrc=s&amp;source=images&amp;cd=&amp;cad=rja&amp;uact=8&amp;ved=0ahUKEwji_qS5zfTMAhXBQI8KHcaMDowQjRwIBw&amp;url=http://budeeweeart.blogspot.com/2012/11/blog-post_2990.html&amp;bvm=bv.122676328,d.c2I&amp;psig=AFQjCNGotDyh9Px2kl_zT1IiYHB0ahjKZg&amp;ust=1464244345544032" TargetMode="Externa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6.jpeg"/><Relationship Id="rId7" Type="http://schemas.openxmlformats.org/officeDocument/2006/relationships/image" Target="../media/image43.png"/><Relationship Id="rId2" Type="http://schemas.openxmlformats.org/officeDocument/2006/relationships/hyperlink" Target="http://www.google.co.th/url?sa=i&amp;rct=j&amp;q=&amp;esrc=s&amp;source=images&amp;cd=&amp;cad=rja&amp;uact=8&amp;ved=0ahUKEwji_qS5zfTMAhXBQI8KHcaMDowQjRwIBw&amp;url=http://budeeweeart.blogspot.com/2012/11/blog-post_2990.html&amp;bvm=bv.122676328,d.c2I&amp;psig=AFQjCNGotDyh9Px2kl_zT1IiYHB0ahjKZg&amp;ust=1464244345544032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www.google.co.th/url?sa=i&amp;rct=j&amp;q=&amp;esrc=s&amp;source=images&amp;cd=&amp;cad=rja&amp;uact=8&amp;ved=0ahUKEwjMifTi0PTMAhVLs48KHZcbAOUQjRwIBw&amp;url=https://pixabay.com/th/arrow-%E0%B8%94%E0%B8%B1%E0%B8%87%E0%B8%81%E0%B8%A5%E0%B9%88%E0%B8%B2%E0%B8%A7%E0%B8%82%E0%B9%89%E0%B8%B2%E0%B8%87%E0%B8%95%E0%B9%89%E0%B8%99-%E0%B8%97%E0%B8%B4%E0%B8%A8%E0%B8%97%E0%B8%B2%E0%B8%87-%E0%B8%A3%E0%B8%B9%E0%B8%9B%E0%B9%81%E0%B8%9A%E0%B8%9A-975992/&amp;bvm=bv.122676328,d.c2I&amp;psig=AFQjCNGjfaq9skkLlghWuNogGssbuXYPng&amp;ust=1464245243661122" TargetMode="External"/><Relationship Id="rId5" Type="http://schemas.openxmlformats.org/officeDocument/2006/relationships/image" Target="../media/image42.png"/><Relationship Id="rId4" Type="http://schemas.openxmlformats.org/officeDocument/2006/relationships/hyperlink" Target="http://www.google.co.th/url?sa=i&amp;rct=j&amp;q=&amp;esrc=s&amp;source=images&amp;cd=&amp;cad=rja&amp;uact=8&amp;ved=0ahUKEwisiIutz_TMAhUKt48KHeRgD0kQjRwIBw&amp;url=http://slworkshop.net/2015/04/cooperation-vs-collaboration/&amp;bvm=bv.122676328,d.c2I&amp;psig=AFQjCNHtt34qPfdeLl0xzSs66DsSCq32yA&amp;ust=1464244779131269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.th/url?sa=i&amp;rct=j&amp;q=&amp;esrc=s&amp;source=images&amp;cd=&amp;cad=rja&amp;uact=8&amp;ved=0ahUKEwj49bTR4vTMAhUHSo8KHftcDJ0QjRwIBw&amp;url=https://www.iconfinder.com/icons/294229/book_library_pages_reading_icon&amp;bvm=bv.122676328,d.c2I&amp;psig=AFQjCNFiyBemCJ-yjykhg2FYvp0fv8nCGA&amp;ust=1464250033240815" TargetMode="External"/><Relationship Id="rId3" Type="http://schemas.openxmlformats.org/officeDocument/2006/relationships/image" Target="../media/image26.jpeg"/><Relationship Id="rId7" Type="http://schemas.openxmlformats.org/officeDocument/2006/relationships/image" Target="../media/image46.png"/><Relationship Id="rId2" Type="http://schemas.openxmlformats.org/officeDocument/2006/relationships/hyperlink" Target="http://www.google.co.th/url?sa=i&amp;rct=j&amp;q=&amp;esrc=s&amp;source=images&amp;cd=&amp;cad=rja&amp;uact=8&amp;ved=0ahUKEwji_qS5zfTMAhXBQI8KHcaMDowQjRwIBw&amp;url=http://budeeweeart.blogspot.com/2012/11/blog-post_2990.html&amp;bvm=bv.122676328,d.c2I&amp;psig=AFQjCNGotDyh9Px2kl_zT1IiYHB0ahjKZg&amp;ust=1464244345544032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google.co.th/url?sa=i&amp;rct=j&amp;q=&amp;esrc=s&amp;source=images&amp;cd=&amp;cad=rja&amp;uact=8&amp;ved=0ahUKEwjB4eCv4vTMAhWGQ48KHfUqDFcQjRwIBw&amp;url=http://www.iconarchive.com/show/windows-8-icons-by-icons8/Science-Test-Tube-icon.html&amp;bvm=bv.122676328,d.c2I&amp;psig=AFQjCNElaX19Z5fh-TddQLlwcgJrh0tYPw&amp;ust=1464249974170233" TargetMode="External"/><Relationship Id="rId5" Type="http://schemas.openxmlformats.org/officeDocument/2006/relationships/image" Target="../media/image45.jpeg"/><Relationship Id="rId4" Type="http://schemas.openxmlformats.org/officeDocument/2006/relationships/hyperlink" Target="http://www.google.co.th/url?sa=i&amp;rct=j&amp;q=&amp;esrc=s&amp;source=images&amp;cd=&amp;cad=rja&amp;uact=8&amp;ved=0ahUKEwiCjt2Y4vTMAhUBp48KHTgmDr0QjRwIBw&amp;url=http://georgetownpl.org/event/magical-math/&amp;bvm=bv.122676328,d.c2I&amp;psig=AFQjCNGFH97pGwXSCg67OvVrhbFKjSWWqQ&amp;ust=1464249920106110" TargetMode="External"/><Relationship Id="rId9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medthailand.org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medthailand.org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www.google.co.th/url?sa=i&amp;rct=j&amp;q=&amp;esrc=s&amp;source=images&amp;cd=&amp;cad=rja&amp;uact=8&amp;ved=0ahUKEwjMifTi0PTMAhVLs48KHZcbAOUQjRwIBw&amp;url=https://pixabay.com/th/arrow-%E0%B8%94%E0%B8%B1%E0%B8%87%E0%B8%81%E0%B8%A5%E0%B9%88%E0%B8%B2%E0%B8%A7%E0%B8%82%E0%B9%89%E0%B8%B2%E0%B8%87%E0%B8%95%E0%B9%89%E0%B8%99-%E0%B8%97%E0%B8%B4%E0%B8%A8%E0%B8%97%E0%B8%B2%E0%B8%87-%E0%B8%A3%E0%B8%B9%E0%B8%9B%E0%B9%81%E0%B8%9A%E0%B8%9A-975992/&amp;bvm=bv.122676328,d.c2I&amp;psig=AFQjCNGjfaq9skkLlghWuNogGssbuXYPng&amp;ust=1464245243661122" TargetMode="External"/><Relationship Id="rId1" Type="http://schemas.openxmlformats.org/officeDocument/2006/relationships/slideLayout" Target="../slideLayouts/slideLayout4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80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4365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" y="75590"/>
            <a:ext cx="8964488" cy="41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610" y="4365104"/>
            <a:ext cx="9144000" cy="2492896"/>
          </a:xfrm>
          <a:prstGeom prst="rect">
            <a:avLst/>
          </a:prstGeom>
          <a:gradFill flip="none" rotWithShape="1">
            <a:gsLst>
              <a:gs pos="37000">
                <a:schemeClr val="accent1">
                  <a:tint val="66000"/>
                  <a:satMod val="160000"/>
                </a:schemeClr>
              </a:gs>
              <a:gs pos="8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1" name="Picture 3" descr="C:\Users\policy30\Desktop\mo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" y="4156990"/>
            <a:ext cx="1170108" cy="161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811241" y="5738292"/>
            <a:ext cx="4066764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พันเอก </a:t>
            </a:r>
            <a:r>
              <a:rPr lang="th-TH" sz="4000" b="1" dirty="0" err="1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ณัฐพงษ์</a:t>
            </a:r>
            <a:r>
              <a:rPr lang="th-TH" sz="40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เพราแก้ว</a:t>
            </a:r>
            <a:endParaRPr lang="th-TH" sz="4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91066" y="6248458"/>
            <a:ext cx="7437240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3600" b="1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เลขานุการรัฐมนตรีว่าการ</a:t>
            </a:r>
            <a:r>
              <a:rPr lang="th-TH" sz="3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11694" y="4525686"/>
            <a:ext cx="7437240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7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แนวทางการปฏิรูปการศึกษา</a:t>
            </a:r>
            <a:endParaRPr lang="th-TH" sz="72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03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7698"/>
            <a:ext cx="3969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ทักษะของเด็กในศตวรรษที่ 21</a:t>
            </a:r>
          </a:p>
        </p:txBody>
      </p:sp>
      <p:sp>
        <p:nvSpPr>
          <p:cNvPr id="5" name="Rectangle 4"/>
          <p:cNvSpPr/>
          <p:nvPr/>
        </p:nvSpPr>
        <p:spPr>
          <a:xfrm>
            <a:off x="159593" y="2646924"/>
            <a:ext cx="2001725" cy="554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3300"/>
                </a:solidFill>
              </a:rPr>
              <a:t>A</a:t>
            </a:r>
            <a:r>
              <a:rPr lang="en-US" b="1" u="sng" dirty="0">
                <a:solidFill>
                  <a:srgbClr val="003300"/>
                </a:solidFill>
              </a:rPr>
              <a:t>r</a:t>
            </a:r>
            <a:r>
              <a:rPr lang="en-US" b="1" dirty="0">
                <a:solidFill>
                  <a:srgbClr val="003300"/>
                </a:solidFill>
              </a:rPr>
              <a:t>ithmetic</a:t>
            </a:r>
            <a:endParaRPr lang="th-TH" b="1" dirty="0">
              <a:solidFill>
                <a:srgbClr val="0033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8707" y="1996330"/>
            <a:ext cx="2001725" cy="5542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3300"/>
                </a:solidFill>
              </a:rPr>
              <a:t>W</a:t>
            </a:r>
            <a:r>
              <a:rPr lang="en-US" b="1" u="sng" dirty="0">
                <a:solidFill>
                  <a:srgbClr val="003300"/>
                </a:solidFill>
              </a:rPr>
              <a:t>r</a:t>
            </a:r>
            <a:r>
              <a:rPr lang="en-US" b="1" dirty="0">
                <a:solidFill>
                  <a:srgbClr val="003300"/>
                </a:solidFill>
              </a:rPr>
              <a:t>iting</a:t>
            </a:r>
            <a:endParaRPr lang="th-TH" b="1" dirty="0">
              <a:solidFill>
                <a:srgbClr val="0033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457" y="1320652"/>
            <a:ext cx="2001725" cy="5542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>
                <a:solidFill>
                  <a:srgbClr val="003300"/>
                </a:solidFill>
              </a:rPr>
              <a:t>R</a:t>
            </a:r>
            <a:r>
              <a:rPr lang="en-US" b="1" dirty="0">
                <a:solidFill>
                  <a:srgbClr val="003300"/>
                </a:solidFill>
              </a:rPr>
              <a:t>eading</a:t>
            </a:r>
            <a:endParaRPr lang="th-TH" b="1" dirty="0">
              <a:solidFill>
                <a:srgbClr val="0033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9593" y="4617655"/>
            <a:ext cx="4032448" cy="6706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ทักษะด้านการสร้างสรรค์ และนวัตกรรม</a:t>
            </a:r>
          </a:p>
          <a:p>
            <a:pPr algn="ctr"/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reativity and Innovation)</a:t>
            </a:r>
            <a:endParaRPr lang="th-TH" sz="2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29272" y="3688301"/>
            <a:ext cx="4032448" cy="6706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ทักษะด้านความเข้าใจต่างวัฒนธรรมต่างกระบวนทัศน์</a:t>
            </a:r>
          </a:p>
          <a:p>
            <a:pPr algn="ctr"/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ross-cultural Understanding)</a:t>
            </a:r>
            <a:endParaRPr lang="th-TH" sz="2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6866" y="5383260"/>
            <a:ext cx="4032448" cy="6706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ทักษะด้านความร่วมมือ การทำงานเป็นทีม และภาวะผู้นำ</a:t>
            </a:r>
          </a:p>
          <a:p>
            <a:pPr algn="ctr"/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ollaboration, Teamwork and Leadership)</a:t>
            </a:r>
            <a:endParaRPr lang="th-TH" sz="2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6020" y="6132026"/>
            <a:ext cx="4032448" cy="6706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ทักษะด้านการสื่อสาร สารสนเทศ และรู้เท่าทันสื่อ</a:t>
            </a:r>
          </a:p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ommunications, Information, and Media Literacy)</a:t>
            </a:r>
            <a:endParaRPr lang="th-TH" sz="18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29272" y="4419037"/>
            <a:ext cx="4032448" cy="6706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ทักษะด้านคอมพิวเตอร์ และเทคโนโลยีสารสนเทศและการสื่อสาร</a:t>
            </a:r>
          </a:p>
          <a:p>
            <a:pPr algn="ctr"/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omputing and ICT Literacy)</a:t>
            </a:r>
            <a:endParaRPr lang="th-TH" sz="2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17712" y="5186096"/>
            <a:ext cx="4032448" cy="5542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ทักษะอาชีพ และทักษะการเรียนรู้</a:t>
            </a:r>
          </a:p>
          <a:p>
            <a:pPr algn="ctr"/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areer and Learning Skills)</a:t>
            </a:r>
            <a:endParaRPr lang="th-TH" sz="2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46176" y="6179338"/>
            <a:ext cx="4032448" cy="5542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ความมีเมตตากรุณา (</a:t>
            </a:r>
            <a:r>
              <a:rPr lang="en-US" sz="18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ompassion)</a:t>
            </a:r>
          </a:p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(วินัย, คุณธรรม, จริยธรรม ฯลฯ)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9593" y="3683539"/>
            <a:ext cx="4032448" cy="8543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ทักษะด้านการคิดอย่างมีวิจารณญาณ</a:t>
            </a:r>
            <a:b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และทักษะในการแก้ปัญหา</a:t>
            </a:r>
          </a:p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</a:t>
            </a:r>
            <a:r>
              <a:rPr lang="en-US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ritical Thinking and Problem Solving</a:t>
            </a:r>
            <a:r>
              <a:rPr lang="th-TH" sz="20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29" name="Rectangle 3"/>
          <p:cNvSpPr/>
          <p:nvPr/>
        </p:nvSpPr>
        <p:spPr>
          <a:xfrm>
            <a:off x="3004731" y="548680"/>
            <a:ext cx="12859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R x 8C</a:t>
            </a:r>
            <a:endParaRPr lang="th-TH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9141" y="3310056"/>
            <a:ext cx="4201519" cy="3547944"/>
          </a:xfrm>
          <a:prstGeom prst="rect">
            <a:avLst/>
          </a:prstGeom>
          <a:noFill/>
          <a:ln w="28575">
            <a:solidFill>
              <a:srgbClr val="FFCB9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385456"/>
            <a:ext cx="3947794" cy="254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Partnership for 21st century  learning</a:t>
            </a:r>
            <a:endParaRPr lang="th-TH" sz="2000" b="1" dirty="0">
              <a:solidFill>
                <a:srgbClr val="1F497D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672526" y="3310056"/>
            <a:ext cx="4201519" cy="2471844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857470" y="3385456"/>
            <a:ext cx="3947794" cy="254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ศ.นพ.วิจารณ์  พาณิช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661639" y="5893141"/>
            <a:ext cx="4201519" cy="88102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746176" y="5926659"/>
            <a:ext cx="3947794" cy="254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พลเอก </a:t>
            </a:r>
            <a:r>
              <a:rPr lang="th-TH" sz="2000" b="1" dirty="0" err="1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ดาว์พงษ์</a:t>
            </a:r>
            <a:r>
              <a:rPr lang="th-TH" sz="20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dirty="0" err="1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รัตน</a:t>
            </a:r>
            <a:r>
              <a:rPr lang="th-TH" sz="20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สุวรรณ </a:t>
            </a:r>
            <a:r>
              <a:rPr lang="th-TH" sz="2000" b="1" dirty="0" err="1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รมว.ศธ</a:t>
            </a:r>
            <a:endParaRPr lang="th-TH" sz="2000" b="1" dirty="0">
              <a:solidFill>
                <a:srgbClr val="1F497D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31" name="Picture 7" descr="https://cdn2.iconfinder.com/data/icons/school-set-3/512/3-512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574" y="1124744"/>
            <a:ext cx="1954641" cy="195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Elbow Connector 6"/>
          <p:cNvCxnSpPr>
            <a:stCxn id="10" idx="3"/>
            <a:endCxn id="1031" idx="1"/>
          </p:cNvCxnSpPr>
          <p:nvPr/>
        </p:nvCxnSpPr>
        <p:spPr>
          <a:xfrm>
            <a:off x="2156182" y="1597788"/>
            <a:ext cx="522392" cy="504277"/>
          </a:xfrm>
          <a:prstGeom prst="bentConnector3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5" idx="3"/>
          </p:cNvCxnSpPr>
          <p:nvPr/>
        </p:nvCxnSpPr>
        <p:spPr>
          <a:xfrm flipV="1">
            <a:off x="2161318" y="2420888"/>
            <a:ext cx="517256" cy="503172"/>
          </a:xfrm>
          <a:prstGeom prst="bentConnector3">
            <a:avLst/>
          </a:prstGeom>
          <a:ln>
            <a:prstDash val="sys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9" idx="3"/>
          </p:cNvCxnSpPr>
          <p:nvPr/>
        </p:nvCxnSpPr>
        <p:spPr>
          <a:xfrm>
            <a:off x="2150432" y="2273466"/>
            <a:ext cx="528142" cy="12700"/>
          </a:xfrm>
          <a:prstGeom prst="bentConnector3">
            <a:avLst/>
          </a:prstGeom>
          <a:ln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67" name="Straight Connector 2066"/>
          <p:cNvCxnSpPr/>
          <p:nvPr/>
        </p:nvCxnSpPr>
        <p:spPr>
          <a:xfrm flipV="1">
            <a:off x="4427984" y="3079386"/>
            <a:ext cx="0" cy="3387975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Straight Connector 2070"/>
          <p:cNvCxnSpPr>
            <a:stCxn id="14" idx="3"/>
          </p:cNvCxnSpPr>
          <p:nvPr/>
        </p:nvCxnSpPr>
        <p:spPr>
          <a:xfrm flipV="1">
            <a:off x="4198468" y="6467360"/>
            <a:ext cx="229516" cy="1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8" name="Straight Connector 2077"/>
          <p:cNvCxnSpPr>
            <a:endCxn id="17" idx="1"/>
          </p:cNvCxnSpPr>
          <p:nvPr/>
        </p:nvCxnSpPr>
        <p:spPr>
          <a:xfrm flipV="1">
            <a:off x="4427984" y="6456474"/>
            <a:ext cx="318192" cy="10886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4199314" y="5718594"/>
            <a:ext cx="228670" cy="1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6" idx="1"/>
          </p:cNvCxnSpPr>
          <p:nvPr/>
        </p:nvCxnSpPr>
        <p:spPr>
          <a:xfrm flipH="1">
            <a:off x="4427984" y="5463232"/>
            <a:ext cx="289728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1" idx="3"/>
          </p:cNvCxnSpPr>
          <p:nvPr/>
        </p:nvCxnSpPr>
        <p:spPr>
          <a:xfrm flipV="1">
            <a:off x="4192041" y="4952989"/>
            <a:ext cx="235943" cy="1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15" idx="1"/>
          </p:cNvCxnSpPr>
          <p:nvPr/>
        </p:nvCxnSpPr>
        <p:spPr>
          <a:xfrm flipH="1" flipV="1">
            <a:off x="4427984" y="4754371"/>
            <a:ext cx="301288" cy="1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18" idx="3"/>
          </p:cNvCxnSpPr>
          <p:nvPr/>
        </p:nvCxnSpPr>
        <p:spPr>
          <a:xfrm>
            <a:off x="4192041" y="4110723"/>
            <a:ext cx="23594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2" idx="1"/>
          </p:cNvCxnSpPr>
          <p:nvPr/>
        </p:nvCxnSpPr>
        <p:spPr>
          <a:xfrm flipH="1" flipV="1">
            <a:off x="4427984" y="4023635"/>
            <a:ext cx="301288" cy="1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1031" idx="2"/>
          </p:cNvCxnSpPr>
          <p:nvPr/>
        </p:nvCxnSpPr>
        <p:spPr>
          <a:xfrm>
            <a:off x="3655895" y="3079386"/>
            <a:ext cx="772089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endCxn id="1031" idx="2"/>
          </p:cNvCxnSpPr>
          <p:nvPr/>
        </p:nvCxnSpPr>
        <p:spPr>
          <a:xfrm>
            <a:off x="3655894" y="2924060"/>
            <a:ext cx="1" cy="155326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86030" y="979876"/>
            <a:ext cx="2139387" cy="2330180"/>
          </a:xfrm>
          <a:prstGeom prst="rect">
            <a:avLst/>
          </a:prstGeom>
          <a:noFill/>
          <a:ln w="28575">
            <a:solidFill>
              <a:srgbClr val="FFCB9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798337" y="807797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อยากรู้อยากเห็น</a:t>
            </a:r>
          </a:p>
        </p:txBody>
      </p:sp>
      <p:sp>
        <p:nvSpPr>
          <p:cNvPr id="94" name="Rectangle 93"/>
          <p:cNvSpPr/>
          <p:nvPr/>
        </p:nvSpPr>
        <p:spPr>
          <a:xfrm>
            <a:off x="4791102" y="1230721"/>
            <a:ext cx="2047945" cy="378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คิดสร้างสรรค์</a:t>
            </a:r>
          </a:p>
        </p:txBody>
      </p:sp>
      <p:sp>
        <p:nvSpPr>
          <p:cNvPr id="95" name="Rectangle 94"/>
          <p:cNvSpPr/>
          <p:nvPr/>
        </p:nvSpPr>
        <p:spPr>
          <a:xfrm>
            <a:off x="4798337" y="1691103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อยากลองสิ่งใหม่</a:t>
            </a:r>
          </a:p>
        </p:txBody>
      </p:sp>
      <p:sp>
        <p:nvSpPr>
          <p:cNvPr id="96" name="Rectangle 95"/>
          <p:cNvSpPr/>
          <p:nvPr/>
        </p:nvSpPr>
        <p:spPr>
          <a:xfrm>
            <a:off x="4798337" y="2117258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รู้จักปรับตัว</a:t>
            </a:r>
          </a:p>
        </p:txBody>
      </p:sp>
      <p:sp>
        <p:nvSpPr>
          <p:cNvPr id="97" name="Rectangle 96"/>
          <p:cNvSpPr/>
          <p:nvPr/>
        </p:nvSpPr>
        <p:spPr>
          <a:xfrm>
            <a:off x="4818891" y="2524835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เรียนรู้ด้วยตนเอง</a:t>
            </a:r>
          </a:p>
        </p:txBody>
      </p:sp>
      <p:sp>
        <p:nvSpPr>
          <p:cNvPr id="98" name="Rectangle 97"/>
          <p:cNvSpPr/>
          <p:nvPr/>
        </p:nvSpPr>
        <p:spPr>
          <a:xfrm>
            <a:off x="6940041" y="805533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มีเหตุผล</a:t>
            </a:r>
          </a:p>
        </p:txBody>
      </p:sp>
      <p:sp>
        <p:nvSpPr>
          <p:cNvPr id="99" name="Rectangle 98"/>
          <p:cNvSpPr/>
          <p:nvPr/>
        </p:nvSpPr>
        <p:spPr>
          <a:xfrm>
            <a:off x="6936390" y="1216049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คิดวิเคราะห์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6940041" y="1619464"/>
            <a:ext cx="2047945" cy="5995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ทักษะการใช้เทคโนโลยีสารสนเทศ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6937608" y="2269658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ทักษะการสื่อสาร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6936390" y="2677235"/>
            <a:ext cx="2047945" cy="344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มีความสามารถในการพัฒนา</a:t>
            </a:r>
          </a:p>
        </p:txBody>
      </p:sp>
      <p:sp>
        <p:nvSpPr>
          <p:cNvPr id="55" name="Rectangle 54"/>
          <p:cNvSpPr/>
          <p:nvPr/>
        </p:nvSpPr>
        <p:spPr>
          <a:xfrm>
            <a:off x="4661638" y="116633"/>
            <a:ext cx="4374857" cy="308456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815551" y="341804"/>
            <a:ext cx="3947794" cy="254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พลเอก ประยุทธ์  จันทร์โอชา นายกรัฐมนตรี </a:t>
            </a:r>
            <a:br>
              <a:rPr lang="th-TH" sz="2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ในคราวประชุมนายกรัฐมนตรีพบเพื่อนครู</a:t>
            </a:r>
          </a:p>
        </p:txBody>
      </p:sp>
      <p:cxnSp>
        <p:nvCxnSpPr>
          <p:cNvPr id="57" name="Elbow Connector 56"/>
          <p:cNvCxnSpPr>
            <a:endCxn id="55" idx="1"/>
          </p:cNvCxnSpPr>
          <p:nvPr/>
        </p:nvCxnSpPr>
        <p:spPr>
          <a:xfrm flipV="1">
            <a:off x="4199314" y="1658915"/>
            <a:ext cx="462324" cy="443150"/>
          </a:xfrm>
          <a:prstGeom prst="bentConnector3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0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169067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เสา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หลักที่ </a:t>
            </a:r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การอุดมศึกษาและการ</a:t>
            </a:r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ฝึกอบรม(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Higher education and training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600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เข้าถึงระบบอินเตอร์เน็ตใน</a:t>
            </a:r>
            <a:r>
              <a:rPr lang="th-TH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สถานศึกษา(</a:t>
            </a:r>
            <a:r>
              <a:rPr lang="en-US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Internet access in schools</a:t>
            </a:r>
            <a:r>
              <a:rPr lang="en-US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400" dirty="0" smtClean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2558-2559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6381328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1107262"/>
              </p:ext>
            </p:extLst>
          </p:nvPr>
        </p:nvGraphicFramePr>
        <p:xfrm>
          <a:off x="1259632" y="1628800"/>
          <a:ext cx="6912767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50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10" descr="UNI-MoeNET-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404664"/>
            <a:ext cx="4306887" cy="610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229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562452" y="-1917340"/>
            <a:ext cx="1800200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3" y="141638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3.6 </a:t>
            </a: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การบริหารจัดการ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866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698268" y="-1701318"/>
            <a:ext cx="1656184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7993" y="1677944"/>
            <a:ext cx="5730811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3.6.1 </a:t>
            </a: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การจัดการศึกษา</a:t>
            </a:r>
          </a:p>
          <a:p>
            <a:pPr algn="r"/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ให้ครอบคลุมทุกมิติ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171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23" y="0"/>
            <a:ext cx="9144000" cy="584775"/>
          </a:xfrm>
          <a:prstGeom prst="rect">
            <a:avLst/>
          </a:prstGeom>
          <a:solidFill>
            <a:srgbClr val="9BBB59">
              <a:lumMod val="50000"/>
            </a:srgbClr>
          </a:solidFill>
        </p:spPr>
        <p:txBody>
          <a:bodyPr wrap="square">
            <a:spAutoFit/>
          </a:bodyPr>
          <a:lstStyle/>
          <a:p>
            <a:r>
              <a:rPr lang="th-TH" sz="3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การจัดการศึกษาต้องครอบคลุมทุกมิติ</a:t>
            </a:r>
            <a:endParaRPr lang="th-TH" sz="32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623" y="1054432"/>
            <a:ext cx="9135377" cy="3995596"/>
            <a:chOff x="8623" y="836712"/>
            <a:chExt cx="9135377" cy="3995596"/>
          </a:xfrm>
        </p:grpSpPr>
        <p:sp>
          <p:nvSpPr>
            <p:cNvPr id="20" name="Hexagon 19"/>
            <p:cNvSpPr/>
            <p:nvPr/>
          </p:nvSpPr>
          <p:spPr>
            <a:xfrm>
              <a:off x="8623" y="836712"/>
              <a:ext cx="2160240" cy="1872208"/>
            </a:xfrm>
            <a:prstGeom prst="hexagon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ทุกภาคส่วน</a:t>
              </a:r>
            </a:p>
          </p:txBody>
        </p:sp>
        <p:sp>
          <p:nvSpPr>
            <p:cNvPr id="21" name="Hexagon 20"/>
            <p:cNvSpPr/>
            <p:nvPr/>
          </p:nvSpPr>
          <p:spPr>
            <a:xfrm>
              <a:off x="1729475" y="1868351"/>
              <a:ext cx="2160240" cy="1872208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>
                  <a:solidFill>
                    <a:srgbClr val="0033CC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ทุกช่วงวัย</a:t>
              </a:r>
            </a:p>
          </p:txBody>
        </p:sp>
        <p:sp>
          <p:nvSpPr>
            <p:cNvPr id="22" name="Hexagon 21"/>
            <p:cNvSpPr/>
            <p:nvPr/>
          </p:nvSpPr>
          <p:spPr>
            <a:xfrm>
              <a:off x="3505264" y="932247"/>
              <a:ext cx="2160240" cy="1872208"/>
            </a:xfrm>
            <a:prstGeom prst="hexagon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>
                  <a:solidFill>
                    <a:srgbClr val="0033CC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ระบบการศึกษา</a:t>
              </a:r>
            </a:p>
          </p:txBody>
        </p:sp>
        <p:sp>
          <p:nvSpPr>
            <p:cNvPr id="23" name="Hexagon 22"/>
            <p:cNvSpPr/>
            <p:nvPr/>
          </p:nvSpPr>
          <p:spPr>
            <a:xfrm>
              <a:off x="5235819" y="1962871"/>
              <a:ext cx="2160240" cy="1872208"/>
            </a:xfrm>
            <a:prstGeom prst="hexag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rgbClr val="0033CC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กลุ่มเป้าหมาย</a:t>
              </a:r>
            </a:p>
          </p:txBody>
        </p:sp>
        <p:sp>
          <p:nvSpPr>
            <p:cNvPr id="24" name="Hexagon 23"/>
            <p:cNvSpPr/>
            <p:nvPr/>
          </p:nvSpPr>
          <p:spPr>
            <a:xfrm>
              <a:off x="6983760" y="2960100"/>
              <a:ext cx="2160240" cy="1872208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องค์ประกอบการศึกษา</a:t>
              </a:r>
              <a:endParaRPr lang="th-TH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023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/>
          <p:cNvCxnSpPr/>
          <p:nvPr/>
        </p:nvCxnSpPr>
        <p:spPr>
          <a:xfrm flipH="1">
            <a:off x="6608836" y="549831"/>
            <a:ext cx="65338" cy="528505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097016" y="548680"/>
            <a:ext cx="74070" cy="52326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924111" y="630209"/>
            <a:ext cx="37036" cy="52046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1814601" y="548680"/>
            <a:ext cx="51623" cy="52326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-24415" y="-2705"/>
            <a:ext cx="9156985" cy="45274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กรอบแนวคิดการพัฒนาคนตลอดช่วงชีวิต</a:t>
            </a:r>
            <a:endParaRPr lang="en-US" sz="3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611562" y="1970076"/>
            <a:ext cx="1008112" cy="881837"/>
          </a:xfrm>
          <a:prstGeom prst="chevron">
            <a:avLst/>
          </a:prstGeom>
          <a:solidFill>
            <a:srgbClr val="FFFF0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2528" y="2241715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เด็กเล็ก</a:t>
            </a:r>
          </a:p>
        </p:txBody>
      </p:sp>
      <p:sp>
        <p:nvSpPr>
          <p:cNvPr id="7" name="Chevron 6"/>
          <p:cNvSpPr/>
          <p:nvPr/>
        </p:nvSpPr>
        <p:spPr>
          <a:xfrm>
            <a:off x="1288098" y="1970077"/>
            <a:ext cx="1008112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2607" y="2241716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ปฐมวัย</a:t>
            </a:r>
          </a:p>
        </p:txBody>
      </p:sp>
      <p:sp>
        <p:nvSpPr>
          <p:cNvPr id="9" name="Chevron 8"/>
          <p:cNvSpPr/>
          <p:nvPr/>
        </p:nvSpPr>
        <p:spPr>
          <a:xfrm>
            <a:off x="1975519" y="1961364"/>
            <a:ext cx="1512168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2687" y="2233005"/>
            <a:ext cx="965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ประถมศึกษา</a:t>
            </a:r>
          </a:p>
        </p:txBody>
      </p:sp>
      <p:sp>
        <p:nvSpPr>
          <p:cNvPr id="11" name="Chevron 10"/>
          <p:cNvSpPr/>
          <p:nvPr/>
        </p:nvSpPr>
        <p:spPr>
          <a:xfrm>
            <a:off x="3160305" y="1974592"/>
            <a:ext cx="1008112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77209" y="2025432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มัธยม</a:t>
            </a:r>
          </a:p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ศึกษาตอนต้น</a:t>
            </a:r>
          </a:p>
        </p:txBody>
      </p:sp>
      <p:sp>
        <p:nvSpPr>
          <p:cNvPr id="13" name="Chevron 12"/>
          <p:cNvSpPr/>
          <p:nvPr/>
        </p:nvSpPr>
        <p:spPr>
          <a:xfrm>
            <a:off x="4146645" y="1971262"/>
            <a:ext cx="1008112" cy="569230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76935" y="196136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มัธยมศึกษาตอนปลาย</a:t>
            </a:r>
          </a:p>
        </p:txBody>
      </p:sp>
      <p:sp>
        <p:nvSpPr>
          <p:cNvPr id="15" name="Chevron 14"/>
          <p:cNvSpPr/>
          <p:nvPr/>
        </p:nvSpPr>
        <p:spPr>
          <a:xfrm>
            <a:off x="4135756" y="2584930"/>
            <a:ext cx="2740502" cy="28461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4960505" y="1976206"/>
            <a:ext cx="1915752" cy="569230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1" y="2138509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อุดมศึกษา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5937" y="257214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ปวช</a:t>
            </a:r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ปวส</a:t>
            </a:r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 ปริญญาตรีสายปฏิบัติ</a:t>
            </a:r>
          </a:p>
        </p:txBody>
      </p:sp>
      <p:sp>
        <p:nvSpPr>
          <p:cNvPr id="19" name="Chevron 18"/>
          <p:cNvSpPr/>
          <p:nvPr/>
        </p:nvSpPr>
        <p:spPr>
          <a:xfrm>
            <a:off x="6691132" y="1976206"/>
            <a:ext cx="1187288" cy="569230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1" y="1707233"/>
            <a:ext cx="676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0 – 3 ปี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2567" y="1705744"/>
            <a:ext cx="676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 – 6 ปี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91610" y="1708330"/>
            <a:ext cx="868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 – 12 ปี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67060" y="1707233"/>
            <a:ext cx="82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12 – 15 ปี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12497" y="1717049"/>
            <a:ext cx="82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15 – 18 ปี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54626" y="1722859"/>
            <a:ext cx="82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18 - 22 ปี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08836" y="1717049"/>
            <a:ext cx="1419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22 ปี - ตลอดชีวิต</a:t>
            </a:r>
          </a:p>
        </p:txBody>
      </p:sp>
      <p:sp>
        <p:nvSpPr>
          <p:cNvPr id="27" name="Oval 26"/>
          <p:cNvSpPr/>
          <p:nvPr/>
        </p:nvSpPr>
        <p:spPr>
          <a:xfrm>
            <a:off x="251521" y="2178375"/>
            <a:ext cx="573188" cy="4478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เกิด</a:t>
            </a:r>
          </a:p>
        </p:txBody>
      </p:sp>
      <p:sp>
        <p:nvSpPr>
          <p:cNvPr id="28" name="Oval 27"/>
          <p:cNvSpPr/>
          <p:nvPr/>
        </p:nvSpPr>
        <p:spPr>
          <a:xfrm>
            <a:off x="7922804" y="2088992"/>
            <a:ext cx="681645" cy="4478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ตาย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7544" y="430699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ศูนย์เด็กเล็กไม่ได้มาตรฐาน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การจัดการศึกษาปฐมวัยมีระดับแตกต่างกัน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ไม่ได้รับการดูแลให้ได้รับพัฒนาการที่เหมาะสม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52174" y="450039"/>
            <a:ext cx="18722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นักเรียน เรียนในห้องเรียนมากเกินไป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การบ้านเยอะ เด็ก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เครียด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ไม่ส่งเสริมการคิดวิเคราะห์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อ่านไม่ออก เขียนไม่ได้</a:t>
            </a:r>
          </a:p>
          <a:p>
            <a:pPr marL="171450" indent="-171450">
              <a:buFontTx/>
              <a:buChar char="-"/>
            </a:pP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ทางการเรียน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ต่ำ</a:t>
            </a:r>
          </a:p>
          <a:p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 ครูไม่ครบชั้น ไม่ตรงสาขา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47895" y="450039"/>
            <a:ext cx="120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ไม่นิยมเรียนสายอาชีพ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การผลิตคนไม่ตรงตาม</a:t>
            </a:r>
            <a:b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ความต้องการทั้งปริมาณ</a:t>
            </a:r>
            <a:b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และคุณภาพ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ผู้เรียนขาดทักษะอาชีพ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54758" y="450039"/>
            <a:ext cx="143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ไม่ตรงตามความต้องการของตลาดแรงงาน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สมรรถนะไม่เป็นที่ยอมรับของสถานประกอบการ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87610" y="430697"/>
            <a:ext cx="1340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ประชาชนไม่จบการศึกษาภาคบังคับ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ประชาชนยากจน อ่านหนังสือไม่ออก เขียนไม่ได้</a:t>
            </a:r>
          </a:p>
          <a:p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ขาดการแสวงหาความรู้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49829" y="2980176"/>
            <a:ext cx="5659007" cy="881837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814601" y="4005064"/>
            <a:ext cx="5935759" cy="8265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 12 โครงการ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11561" y="4970795"/>
            <a:ext cx="7157255" cy="864095"/>
          </a:xfrm>
          <a:prstGeom prst="rect">
            <a:avLst/>
          </a:prstGeom>
          <a:solidFill>
            <a:srgbClr val="FFFF0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52964" y="5343067"/>
            <a:ext cx="6165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 12 โครงการ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633601" y="3056187"/>
            <a:ext cx="4647930" cy="290307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การศึกษาในระบบ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671972" y="3339247"/>
            <a:ext cx="4647930" cy="290307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10 ยุทธศาสตร์ 6 ประเด็นปฏิรูป 65 โครงการ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2296209" y="4039354"/>
            <a:ext cx="4647930" cy="290307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การศึกษานอกระบบ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363235" y="4941168"/>
            <a:ext cx="4647930" cy="290307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การศึกษาตามอัธยาศัย</a:t>
            </a:r>
          </a:p>
        </p:txBody>
      </p:sp>
      <p:sp>
        <p:nvSpPr>
          <p:cNvPr id="2" name="Left Brace 1"/>
          <p:cNvSpPr/>
          <p:nvPr/>
        </p:nvSpPr>
        <p:spPr>
          <a:xfrm>
            <a:off x="362160" y="3030211"/>
            <a:ext cx="286594" cy="275116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1764" y="2620927"/>
            <a:ext cx="615553" cy="34778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รูปแบบการศึกษา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7853219" y="2751030"/>
            <a:ext cx="1259632" cy="436661"/>
          </a:xfrm>
          <a:prstGeom prst="roundRect">
            <a:avLst/>
          </a:prstGeom>
          <a:solidFill>
            <a:srgbClr val="FF00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ผลที่ต้องการ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854592" y="3058331"/>
            <a:ext cx="1259632" cy="266314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โอกาส</a:t>
            </a:r>
            <a:r>
              <a:rPr lang="th-TH" sz="16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ทางการศึกษา</a:t>
            </a:r>
          </a:p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</a:t>
            </a:r>
            <a:r>
              <a:rPr lang="th-TH" sz="16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ทางการศึกษา</a:t>
            </a:r>
          </a:p>
          <a:p>
            <a:r>
              <a:rPr lang="th-TH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ผลิตและพัฒนากำลังคน</a:t>
            </a:r>
            <a:r>
              <a:rPr lang="th-TH" sz="16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สอดคล้องกับความต้องการและรองรับการพัฒนาประเทศ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6558" y="5921896"/>
            <a:ext cx="871391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การเรียนรู้ตลอดชีวิต 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ต้องการให้มีการผนึกกำลัง ทั้งภาครัฐ เอกชน ประชาสังคม เข้ามามีส่วนร่วมในการจัดการศึกษาและเรียนรู้ตลอดชีวิตอย่างเป็นระบบ</a:t>
            </a:r>
            <a:endParaRPr lang="th-TH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097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4415" y="-2706"/>
            <a:ext cx="9156985" cy="83941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กลุ่มเป้าหมาย</a:t>
            </a:r>
            <a:endParaRPr lang="en-US" sz="3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8721" y="1340768"/>
            <a:ext cx="2543120" cy="1152128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การศึกษาในระบบ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8721" y="2860938"/>
            <a:ext cx="2543120" cy="11521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การศึกษานอกระบบ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562" y="4869162"/>
            <a:ext cx="2520280" cy="1224135"/>
          </a:xfrm>
          <a:prstGeom prst="rect">
            <a:avLst/>
          </a:prstGeom>
          <a:solidFill>
            <a:srgbClr val="FFFF0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การศึกษาตามอัธยาศัย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1841" y="1363628"/>
            <a:ext cx="5184575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เด็ก และเยาวชนที่อยู่ในวัยเรียนและอยู่ในระบบโรงเรียน ตั้งแต่ก่อนปฐมวัย ถึงอุดมศึกษา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31841" y="2883798"/>
            <a:ext cx="5184575" cy="11521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ผู้ด้อย พลาด และขาดโอกาสทางการศึกษา 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เด็กที่อยู่ในวัยเรียนแต่ไม่อยู่ในระบบโรงเรียน เช่น เด็กออกกลางคัน </a:t>
            </a:r>
            <a:b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เด็กเร่ร่อน ประชาชนที่ไม่จบการศึกษาขั้นพื้นฐาน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31841" y="4864979"/>
            <a:ext cx="5184575" cy="1228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ประชาชนทุกคน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77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3356992"/>
            <a:ext cx="9144000" cy="18722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0" y="1238688"/>
            <a:ext cx="9144000" cy="21183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1662646" y="279554"/>
            <a:ext cx="1" cy="6578446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571834" y="351474"/>
            <a:ext cx="0" cy="6506526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563887" y="332656"/>
            <a:ext cx="0" cy="6525344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427984" y="332656"/>
            <a:ext cx="0" cy="6525344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508103" y="332656"/>
            <a:ext cx="0" cy="6525344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170238" y="260648"/>
            <a:ext cx="1" cy="6597352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9" name="Chevron 38"/>
          <p:cNvSpPr/>
          <p:nvPr/>
        </p:nvSpPr>
        <p:spPr>
          <a:xfrm>
            <a:off x="2278690" y="298069"/>
            <a:ext cx="1512168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8" name="Chevron 17"/>
          <p:cNvSpPr/>
          <p:nvPr/>
        </p:nvSpPr>
        <p:spPr>
          <a:xfrm>
            <a:off x="905543" y="298069"/>
            <a:ext cx="1008112" cy="881837"/>
          </a:xfrm>
          <a:prstGeom prst="chevron">
            <a:avLst/>
          </a:prstGeom>
          <a:solidFill>
            <a:srgbClr val="FFFF0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6508" y="569709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เด็กเล็ก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1582079" y="298069"/>
            <a:ext cx="1008112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6589" y="56971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ปฐมวัย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76668" y="560999"/>
            <a:ext cx="965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ประถมศึกษา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Chevron 22"/>
          <p:cNvSpPr/>
          <p:nvPr/>
        </p:nvSpPr>
        <p:spPr>
          <a:xfrm>
            <a:off x="3454287" y="302584"/>
            <a:ext cx="1008112" cy="881837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71190" y="353426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มัธยม</a:t>
            </a:r>
          </a:p>
          <a:p>
            <a:r>
              <a:rPr lang="th-TH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ศึกษาตอนต้น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4440627" y="290974"/>
            <a:ext cx="1008112" cy="569230"/>
          </a:xfrm>
          <a:prstGeom prst="chevron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0917" y="2893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มัธยมศึกษาตอนปลาย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4429737" y="912922"/>
            <a:ext cx="2740502" cy="28461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8" name="Chevron 27"/>
          <p:cNvSpPr/>
          <p:nvPr/>
        </p:nvSpPr>
        <p:spPr>
          <a:xfrm>
            <a:off x="5254486" y="304200"/>
            <a:ext cx="1915752" cy="569230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062" y="466503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อุดมศึกษา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9919" y="900134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ปวช</a:t>
            </a:r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16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ปวส</a:t>
            </a:r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 ปริญญาตรีสายปฏิบัติ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Chevron 30"/>
          <p:cNvSpPr/>
          <p:nvPr/>
        </p:nvSpPr>
        <p:spPr>
          <a:xfrm>
            <a:off x="6985112" y="304200"/>
            <a:ext cx="2158887" cy="569230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05542" y="46113"/>
            <a:ext cx="72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0 – 3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96548" y="44624"/>
            <a:ext cx="72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 – 6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85590" y="47210"/>
            <a:ext cx="72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 – 12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61041" y="46113"/>
            <a:ext cx="882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12 – 15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06478" y="55929"/>
            <a:ext cx="882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15 – 18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48608" y="61739"/>
            <a:ext cx="882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18 - 22 ปี 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2817" y="55929"/>
            <a:ext cx="1269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22 ปี - ตลอดชีวิต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905541" y="289358"/>
            <a:ext cx="0" cy="6568642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6398" y="5229202"/>
            <a:ext cx="83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ศึกษาตามอัธยาศัย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268" y="3587475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ศึกษานอกระบบ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9938" y="1513011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b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ศึกษาในระบบ</a:t>
            </a:r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05542" y="1512544"/>
            <a:ext cx="6264697" cy="338554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กระทรวงศึกษาธิการ10 ยุทธศาสตร์ 6 ประเด็นปฏิรูป 65 โครงการ 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952146" y="5567754"/>
            <a:ext cx="8191853" cy="3600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</a:t>
            </a:r>
            <a:r>
              <a:rPr lang="th-TH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การด้านพิพิธภัณฑ์และแหล่งเรียนรู้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30239" y="5229200"/>
            <a:ext cx="8213760" cy="338554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 ยุทธศาสตร์สร้างโอกาสทางการศึกษา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71834" y="3559324"/>
            <a:ext cx="6572166" cy="338554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กระทรวงศึกษาธิการ5 ยุทธศาสตร์ 11 โครงการ 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2280" y="2357674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6176" y="2356882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237199" y="2357264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78384" y="2356138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786496" y="2352576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033492" y="2357674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882840" y="2348880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92705" y="4301890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856601" y="4301098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187624" y="4301480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728809" y="4300354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736921" y="4296792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83917" y="4301890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33265" y="4293096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776701" y="6074132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840597" y="6073340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171620" y="6073722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712805" y="6072596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720917" y="6069034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967913" y="6074132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817261" y="6065338"/>
            <a:ext cx="64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?</a:t>
            </a:r>
            <a:endParaRPr lang="th-TH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706206" y="3186553"/>
            <a:ext cx="936104" cy="1437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th-TH" sz="24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ทวิภาคี/ทวิศึกษา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12899" y="1078361"/>
            <a:ext cx="1634345" cy="8102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การอ่านออกเขียนได้ของประชาชน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59695" y="3000222"/>
            <a:ext cx="1472146" cy="38577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การเพิ่มประสิทธิภาพการบริหารในสถานศึกษา </a:t>
            </a:r>
            <a: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/>
            </a:r>
            <a:b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(</a:t>
            </a:r>
            <a:r>
              <a:rPr lang="th-TH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การเข้าสู่ตำแหน่งของ ผอ.สถานศึกษา </a:t>
            </a:r>
            <a: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/>
            </a:r>
            <a:b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</a:t>
            </a:r>
            <a:r>
              <a:rPr lang="th-TH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นำผล </a:t>
            </a:r>
            <a:r>
              <a:rPr lang="en-US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N-Net </a:t>
            </a:r>
            <a:r>
              <a:rPr lang="th-TH" sz="20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มาใช้ในการพัฒนาการเรียนการสอนสถานศึกษา</a:t>
            </a:r>
            <a:endParaRPr lang="th-TH" sz="2000" b="1" dirty="0">
              <a:solidFill>
                <a:srgbClr val="FF0000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0073" y="3194781"/>
            <a:ext cx="1709999" cy="35283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โครงการประชารัฐ (ด้านยกระดับคุณภาพวิชาชีพ และ ด้านการศึกษาพื้นฐานและพัฒนาผู้นำ) </a:t>
            </a:r>
            <a:r>
              <a:rPr lang="th-TH" sz="22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ที่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เกี่ยวข้องกับ </a:t>
            </a:r>
            <a:r>
              <a:rPr lang="th-TH" sz="2200" b="1" dirty="0" err="1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กศน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. เช่น </a:t>
            </a:r>
            <a:r>
              <a:rPr lang="th-TH" sz="22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วิทยาศาสตร์</a:t>
            </a:r>
            <a:br>
              <a:rPr lang="th-TH" sz="22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2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เพื่อ</a:t>
            </a:r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การศึกษา </a:t>
            </a:r>
          </a:p>
        </p:txBody>
      </p:sp>
      <p:pic>
        <p:nvPicPr>
          <p:cNvPr id="2050" name="Picture 2" descr="https://openclipart.org/image/2400px/svg_to_png/194772/gearR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420890"/>
            <a:ext cx="1383457" cy="138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h6.googleusercontent.com/-ubqN2-Z1L2g/VNttoYGhsPI/AAAAAAAABPw/3aNXzypyOTU/w1024-h1024/1297719143988960365gear_red%2B%25281%2529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646994"/>
            <a:ext cx="1547789" cy="15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conizer.net/files/Siena/thumb/128/gear%20yellow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230" y="1829595"/>
            <a:ext cx="1512168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openclipart.org/image/2400px/svg_to_png/194772/gearR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1909181"/>
            <a:ext cx="1383457" cy="138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lker.com/cliparts/S/z/q/Z/c/J/gear-dark-blue-md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68432"/>
            <a:ext cx="1231788" cy="123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lh6.googleusercontent.com/-ubqN2-Z1L2g/VNttoYGhsPI/AAAAAAAABPw/3aNXzypyOTU/w1024-h1024/1297719143988960365gear_red%2B%25281%2529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1988840"/>
            <a:ext cx="1547789" cy="15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iconizer.net/files/Siena/thumb/128/gear%20yellow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225911"/>
            <a:ext cx="1512168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98029" y="580276"/>
            <a:ext cx="1233611" cy="1840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srgbClr val="FF0000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การรองรับการบริหารจัดการโรงเรียนขนาดเล็ก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83768" y="827189"/>
            <a:ext cx="2203896" cy="1072467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th-TH" sz="22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การศึกษาอาชีพเพื่อการมีงานทำที่เป็นไปตามความต้องการของพื้นที่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766399" y="2851171"/>
            <a:ext cx="1300522" cy="2044522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th-TH" sz="22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การจัดศึกษาสำหรับ</a:t>
            </a:r>
            <a:br>
              <a:rPr lang="th-TH" sz="22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200" b="1" dirty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ผู้อยู่นอกระบบ อาทิ เด็กออกกลางคัน </a:t>
            </a:r>
          </a:p>
        </p:txBody>
      </p:sp>
      <p:sp>
        <p:nvSpPr>
          <p:cNvPr id="19" name="ชื่อเรื่อง 1"/>
          <p:cNvSpPr>
            <a:spLocks noGrp="1"/>
          </p:cNvSpPr>
          <p:nvPr>
            <p:ph type="title"/>
          </p:nvPr>
        </p:nvSpPr>
        <p:spPr>
          <a:xfrm>
            <a:off x="-108520" y="-31577"/>
            <a:ext cx="9144000" cy="782563"/>
          </a:xfrm>
        </p:spPr>
        <p:txBody>
          <a:bodyPr anchor="ctr">
            <a:no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การขับเคลื่อนงาน </a:t>
            </a:r>
            <a:r>
              <a:rPr lang="th-TH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กศน</a:t>
            </a:r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.ตามยุทธศาสตร์การปฏิรูปการศึกษา</a:t>
            </a:r>
            <a:endParaRPr lang="th-TH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3168" y="3905466"/>
            <a:ext cx="936104" cy="14378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600"/>
              </a:lnSpc>
            </a:pPr>
            <a:r>
              <a:rPr lang="th-TH" sz="24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ลดเวลาเรียนเพิ่มเวลารู้ </a:t>
            </a:r>
            <a:br>
              <a:rPr lang="th-TH" sz="24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</a:br>
            <a:r>
              <a:rPr lang="th-TH" sz="24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4 </a:t>
            </a:r>
            <a:r>
              <a:rPr lang="en-US" sz="2400" b="1" dirty="0" smtClean="0">
                <a:solidFill>
                  <a:srgbClr val="5D5AD2">
                    <a:lumMod val="50000"/>
                  </a:srgbClr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H</a:t>
            </a:r>
            <a:endParaRPr lang="th-TH" sz="2400" b="1" dirty="0">
              <a:solidFill>
                <a:srgbClr val="5D5AD2">
                  <a:lumMod val="50000"/>
                </a:srgbClr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37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537064" y="908721"/>
            <a:ext cx="7315200" cy="773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th-TH" sz="4400" b="1" dirty="0" smtClean="0"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5" y="1302882"/>
            <a:ext cx="6729941" cy="505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7083089" y="4162661"/>
            <a:ext cx="956680" cy="477839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err="1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6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</a:t>
            </a:r>
            <a:r>
              <a:rPr lang="th-TH" sz="1600" b="1" dirty="0" err="1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อปท</a:t>
            </a:r>
            <a:r>
              <a:rPr lang="th-TH" sz="16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160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7057168" y="4864604"/>
            <a:ext cx="971216" cy="477839"/>
          </a:xfrm>
          <a:prstGeom prst="ellips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err="1">
                <a:solidFill>
                  <a:srgbClr val="94147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600" b="1" dirty="0">
                <a:solidFill>
                  <a:srgbClr val="94147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.สังกัดตชด.</a:t>
            </a:r>
          </a:p>
        </p:txBody>
      </p:sp>
      <p:sp>
        <p:nvSpPr>
          <p:cNvPr id="8" name="Oval 7"/>
          <p:cNvSpPr/>
          <p:nvPr/>
        </p:nvSpPr>
        <p:spPr>
          <a:xfrm>
            <a:off x="7972545" y="4582140"/>
            <a:ext cx="1109127" cy="521383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600" b="1" dirty="0" err="1">
                <a:solidFill>
                  <a:srgbClr val="D2610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600" b="1" dirty="0">
                <a:solidFill>
                  <a:srgbClr val="D2610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.สังกัดกทม.</a:t>
            </a:r>
          </a:p>
        </p:txBody>
      </p:sp>
      <p:sp>
        <p:nvSpPr>
          <p:cNvPr id="9" name="Oval 8"/>
          <p:cNvSpPr/>
          <p:nvPr/>
        </p:nvSpPr>
        <p:spPr>
          <a:xfrm>
            <a:off x="7247380" y="3445902"/>
            <a:ext cx="1307648" cy="477839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สภาอุตสาหกรรม</a:t>
            </a:r>
            <a:endParaRPr lang="th-TH" sz="140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028384" y="3923741"/>
            <a:ext cx="1053288" cy="4778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</a:t>
            </a:r>
            <a:br>
              <a:rPr lang="th-TH" sz="12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ประชาสังคม</a:t>
            </a:r>
            <a:endParaRPr lang="th-TH" sz="120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 rot="539616">
            <a:off x="6024948" y="542662"/>
            <a:ext cx="2692036" cy="1296591"/>
          </a:xfrm>
          <a:prstGeom prst="irregularSeal1">
            <a:avLst/>
          </a:prstGeom>
          <a:solidFill>
            <a:schemeClr val="accent6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24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th-TH" dirty="0">
                <a:solidFill>
                  <a:schemeClr val="bg1"/>
                </a:solidFill>
              </a:rPr>
              <a:t>โครงสร้างเดิม</a:t>
            </a:r>
          </a:p>
        </p:txBody>
      </p:sp>
      <p:sp>
        <p:nvSpPr>
          <p:cNvPr id="12" name="Flowchart: Manual Input 77"/>
          <p:cNvSpPr/>
          <p:nvPr/>
        </p:nvSpPr>
        <p:spPr>
          <a:xfrm rot="5400000" flipH="1">
            <a:off x="2884685" y="-2938838"/>
            <a:ext cx="908719" cy="6786390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Rectangle 78"/>
          <p:cNvSpPr/>
          <p:nvPr/>
        </p:nvSpPr>
        <p:spPr>
          <a:xfrm>
            <a:off x="-4447" y="243547"/>
            <a:ext cx="5944597" cy="42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3.6.</a:t>
            </a:r>
            <a:r>
              <a:rPr lang="th-TH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36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บริหารจัดการโดยใช้ภูมิภาคเป็นฐาน</a:t>
            </a:r>
            <a:endParaRPr lang="th-TH" sz="3600" b="1" dirty="0"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5211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9289" y="3271600"/>
            <a:ext cx="8784976" cy="3456384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9289" y="748403"/>
            <a:ext cx="8784976" cy="23023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b="1" dirty="0">
              <a:solidFill>
                <a:srgbClr val="1F497D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17698"/>
            <a:ext cx="3969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ทักษะของเด็กในศตวรรษที่ 21</a:t>
            </a:r>
          </a:p>
        </p:txBody>
      </p:sp>
      <p:pic>
        <p:nvPicPr>
          <p:cNvPr id="2050" name="Picture 2" descr="https://cdn1.iconfinder.com/data/icons/education-vol-2-1/64/091-512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" y="965738"/>
            <a:ext cx="2066410" cy="206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969356" y="1213052"/>
            <a:ext cx="4707100" cy="1677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200" b="1" dirty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คนไม่รู้หนังสือ หมายถึง</a:t>
            </a:r>
          </a:p>
          <a:p>
            <a:r>
              <a:rPr lang="th-TH" sz="3200" b="1" dirty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คนที่อ่านไม่ออก เขียนไม่ได้</a:t>
            </a:r>
          </a:p>
        </p:txBody>
      </p:sp>
      <p:pic>
        <p:nvPicPr>
          <p:cNvPr id="2052" name="Picture 4" descr="http://cdn.mysitemyway.com/etc-mysitemyway/icons/legacy-previews/icons/glossy-silver-icons-culture/027565-glossy-silver-icon-culture-books3-stacked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" y="4763018"/>
            <a:ext cx="2237214" cy="223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yannickingenierie-informatique.fr/Images/la-souris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7323">
            <a:off x="1485962" y="5642871"/>
            <a:ext cx="997431" cy="99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dn4.iconfinder.com/data/icons/desktop-computer/71/Computer_Screen_desktop_monitor-31-512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11" y="4082160"/>
            <a:ext cx="1569339" cy="119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520" y="836712"/>
            <a:ext cx="1733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ในอดีต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8099" y="3429000"/>
            <a:ext cx="173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ปัจจุบัน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87824" y="4229567"/>
            <a:ext cx="5616624" cy="1677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คนไม่รู้หนังสือ หมายรวมถึง</a:t>
            </a:r>
          </a:p>
          <a:p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คนที่เรียนรู้ไม่เป็น แสวงหาความรู้ด้วยตนเองไม่ได้</a:t>
            </a:r>
          </a:p>
        </p:txBody>
      </p:sp>
      <p:pic>
        <p:nvPicPr>
          <p:cNvPr id="2060" name="Picture 12" descr="https://upload.wikimedia.org/wikipedia/commons/thumb/5/55/Question_Mark.svg/2000px-Question_Mark.svg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241" y="817396"/>
            <a:ext cx="524871" cy="39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72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827584" y="3936011"/>
            <a:ext cx="7920881" cy="2473385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>
          <a:xfrm>
            <a:off x="3552477" y="5240960"/>
            <a:ext cx="0" cy="307193"/>
          </a:xfrm>
          <a:prstGeom prst="line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87770" y="5226618"/>
            <a:ext cx="0" cy="307193"/>
          </a:xfrm>
          <a:prstGeom prst="line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สี่เหลี่ยมผืนผ้ามุมมน 26"/>
          <p:cNvSpPr/>
          <p:nvPr/>
        </p:nvSpPr>
        <p:spPr>
          <a:xfrm>
            <a:off x="4654451" y="1402588"/>
            <a:ext cx="3521639" cy="454198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9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คณะกรรมการขับเคลื่อนการปฏิรูปการศึกษาของ ศธ. ในภูมิภาค</a:t>
            </a:r>
          </a:p>
        </p:txBody>
      </p:sp>
      <p:grpSp>
        <p:nvGrpSpPr>
          <p:cNvPr id="99" name="Group 36"/>
          <p:cNvGrpSpPr/>
          <p:nvPr/>
        </p:nvGrpSpPr>
        <p:grpSpPr>
          <a:xfrm>
            <a:off x="1245626" y="4442751"/>
            <a:ext cx="1571826" cy="579856"/>
            <a:chOff x="182041" y="3921974"/>
            <a:chExt cx="2500152" cy="774918"/>
          </a:xfrm>
        </p:grpSpPr>
        <p:cxnSp>
          <p:nvCxnSpPr>
            <p:cNvPr id="100" name="Straight Arrow Connector 112"/>
            <p:cNvCxnSpPr/>
            <p:nvPr/>
          </p:nvCxnSpPr>
          <p:spPr>
            <a:xfrm>
              <a:off x="2286936" y="4358871"/>
              <a:ext cx="395257" cy="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13"/>
            <p:cNvSpPr/>
            <p:nvPr/>
          </p:nvSpPr>
          <p:spPr>
            <a:xfrm>
              <a:off x="182041" y="3921974"/>
              <a:ext cx="2198856" cy="774918"/>
            </a:xfrm>
            <a:prstGeom prst="roundRect">
              <a:avLst>
                <a:gd name="adj" fmla="val 8856"/>
              </a:avLst>
            </a:prstGeom>
            <a:solidFill>
              <a:schemeClr val="accent6">
                <a:lumMod val="75000"/>
              </a:schemeClr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080"/>
                </a:lnSpc>
              </a:pPr>
              <a:r>
                <a:rPr lang="th-TH" sz="9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itchFamily="34" charset="0"/>
                </a:rPr>
                <a:t>คณะกรรมการการศึกษาจังหวัด (กศจ.)</a:t>
              </a:r>
            </a:p>
          </p:txBody>
        </p:sp>
      </p:grpSp>
      <p:cxnSp>
        <p:nvCxnSpPr>
          <p:cNvPr id="102" name="Straight Arrow Connector 129"/>
          <p:cNvCxnSpPr/>
          <p:nvPr/>
        </p:nvCxnSpPr>
        <p:spPr>
          <a:xfrm flipH="1">
            <a:off x="4337986" y="3936011"/>
            <a:ext cx="16003" cy="50674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ounded Rectangle 41"/>
          <p:cNvSpPr/>
          <p:nvPr/>
        </p:nvSpPr>
        <p:spPr>
          <a:xfrm>
            <a:off x="2823300" y="4437112"/>
            <a:ext cx="3772849" cy="495393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0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สำนักงานศึกษาธิการจังหวัด</a:t>
            </a:r>
            <a:r>
              <a:rPr lang="en-US" sz="10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 </a:t>
            </a:r>
            <a:r>
              <a:rPr lang="th-TH" sz="10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(ศธจ.) (๗๗ จังหวัด)</a:t>
            </a:r>
          </a:p>
        </p:txBody>
      </p:sp>
      <p:sp>
        <p:nvSpPr>
          <p:cNvPr id="119" name="Rounded Rectangle 5"/>
          <p:cNvSpPr/>
          <p:nvPr/>
        </p:nvSpPr>
        <p:spPr>
          <a:xfrm>
            <a:off x="3202604" y="3655946"/>
            <a:ext cx="3133244" cy="392322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สำนักงานศึกษาธิการภาค ๑-๑๘ (ศธภ.)</a:t>
            </a:r>
            <a:r>
              <a:rPr lang="en-US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 </a:t>
            </a:r>
            <a:r>
              <a:rPr lang="th-TH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(๑๘ แห่ง)</a:t>
            </a:r>
          </a:p>
        </p:txBody>
      </p:sp>
      <p:sp>
        <p:nvSpPr>
          <p:cNvPr id="105" name="Rounded Rectangle 20"/>
          <p:cNvSpPr/>
          <p:nvPr/>
        </p:nvSpPr>
        <p:spPr>
          <a:xfrm>
            <a:off x="3969992" y="5886165"/>
            <a:ext cx="735989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000"/>
              </a:lnSpc>
            </a:pP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</a:t>
            </a: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/>
            </a:r>
            <a:b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</a:b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กศน. 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07" name="Rounded Rectangle 184"/>
          <p:cNvSpPr/>
          <p:nvPr/>
        </p:nvSpPr>
        <p:spPr>
          <a:xfrm>
            <a:off x="4034314" y="6226317"/>
            <a:ext cx="670178" cy="174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10" name="Rounded Rectangle 140"/>
          <p:cNvSpPr/>
          <p:nvPr/>
        </p:nvSpPr>
        <p:spPr>
          <a:xfrm>
            <a:off x="2309906" y="5877675"/>
            <a:ext cx="748343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800"/>
              </a:lnSpc>
            </a:pP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สถานศึกษาประถมศึกษา</a:t>
            </a:r>
            <a:endParaRPr lang="en-US" sz="7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12" name="Rounded Rectangle 185"/>
          <p:cNvSpPr/>
          <p:nvPr/>
        </p:nvSpPr>
        <p:spPr>
          <a:xfrm>
            <a:off x="2340547" y="6213745"/>
            <a:ext cx="676741" cy="17236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16" name="Rounded Rectangle 148"/>
          <p:cNvSpPr/>
          <p:nvPr/>
        </p:nvSpPr>
        <p:spPr>
          <a:xfrm>
            <a:off x="6226510" y="5871949"/>
            <a:ext cx="645053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800"/>
              </a:lnSpc>
            </a:pPr>
            <a:r>
              <a:rPr lang="th-TH" sz="6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</a:t>
            </a:r>
            <a:br>
              <a:rPr lang="th-TH" sz="6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</a:br>
            <a:r>
              <a:rPr lang="th-TH" sz="6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เอกชน</a:t>
            </a:r>
            <a:endParaRPr lang="en-US" sz="6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17" name="Rounded Rectangle 187"/>
          <p:cNvSpPr/>
          <p:nvPr/>
        </p:nvSpPr>
        <p:spPr>
          <a:xfrm>
            <a:off x="6291522" y="6211821"/>
            <a:ext cx="609254" cy="174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21" name="Rounded Rectangle 141"/>
          <p:cNvSpPr/>
          <p:nvPr/>
        </p:nvSpPr>
        <p:spPr>
          <a:xfrm>
            <a:off x="5480064" y="5888366"/>
            <a:ext cx="695123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800"/>
              </a:lnSpc>
            </a:pP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</a:t>
            </a:r>
            <a:b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</a:b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การศึกษา</a:t>
            </a: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พิเศษ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23" name="Rounded Rectangle 146"/>
          <p:cNvSpPr/>
          <p:nvPr/>
        </p:nvSpPr>
        <p:spPr>
          <a:xfrm>
            <a:off x="5547880" y="6224436"/>
            <a:ext cx="553866" cy="174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grpSp>
        <p:nvGrpSpPr>
          <p:cNvPr id="126" name="Group 124"/>
          <p:cNvGrpSpPr/>
          <p:nvPr/>
        </p:nvGrpSpPr>
        <p:grpSpPr>
          <a:xfrm>
            <a:off x="4779658" y="5883806"/>
            <a:ext cx="622207" cy="514157"/>
            <a:chOff x="5947929" y="6249754"/>
            <a:chExt cx="622207" cy="514157"/>
          </a:xfrm>
        </p:grpSpPr>
        <p:sp>
          <p:nvSpPr>
            <p:cNvPr id="128" name="Rounded Rectangle 138"/>
            <p:cNvSpPr/>
            <p:nvPr/>
          </p:nvSpPr>
          <p:spPr>
            <a:xfrm>
              <a:off x="5947929" y="6249754"/>
              <a:ext cx="622207" cy="352399"/>
            </a:xfrm>
            <a:prstGeom prst="round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000"/>
                </a:lnSpc>
              </a:pPr>
              <a:r>
                <a:rPr lang="th-TH" sz="6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itchFamily="34" charset="0"/>
                </a:rPr>
                <a:t>สถานศึกษา</a:t>
              </a:r>
              <a:br>
                <a:rPr lang="th-TH" sz="6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itchFamily="34" charset="0"/>
                </a:rPr>
              </a:br>
              <a:r>
                <a:rPr lang="th-TH" sz="6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itchFamily="34" charset="0"/>
                </a:rPr>
                <a:t>อาชีวศึกษา</a:t>
              </a:r>
              <a:endParaRPr lang="en-US" sz="6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endParaRPr>
            </a:p>
          </p:txBody>
        </p:sp>
        <p:sp>
          <p:nvSpPr>
            <p:cNvPr id="129" name="Rounded Rectangle 151"/>
            <p:cNvSpPr/>
            <p:nvPr/>
          </p:nvSpPr>
          <p:spPr>
            <a:xfrm>
              <a:off x="5951085" y="6589626"/>
              <a:ext cx="609253" cy="174285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100"/>
                </a:lnSpc>
              </a:pPr>
              <a:r>
                <a:rPr lang="th-TH" sz="8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itchFamily="34" charset="0"/>
                </a:rPr>
                <a:t>ผู้เรียน</a:t>
              </a:r>
              <a:endParaRPr lang="en-US" sz="8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endParaRPr>
            </a:p>
          </p:txBody>
        </p:sp>
      </p:grpSp>
      <p:sp>
        <p:nvSpPr>
          <p:cNvPr id="132" name="Rounded Rectangle 109"/>
          <p:cNvSpPr/>
          <p:nvPr/>
        </p:nvSpPr>
        <p:spPr>
          <a:xfrm>
            <a:off x="3108394" y="5882784"/>
            <a:ext cx="810325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</a:t>
            </a:r>
            <a:b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</a:b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มัธยมศึกษา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34" name="Rounded Rectangle 115"/>
          <p:cNvSpPr/>
          <p:nvPr/>
        </p:nvSpPr>
        <p:spPr>
          <a:xfrm>
            <a:off x="3138602" y="6218854"/>
            <a:ext cx="737196" cy="174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cxnSp>
        <p:nvCxnSpPr>
          <p:cNvPr id="138" name="Straight Arrow Connector 129"/>
          <p:cNvCxnSpPr/>
          <p:nvPr/>
        </p:nvCxnSpPr>
        <p:spPr>
          <a:xfrm flipH="1">
            <a:off x="4369403" y="1020619"/>
            <a:ext cx="22577" cy="2624405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/>
          <p:cNvCxnSpPr/>
          <p:nvPr/>
        </p:nvCxnSpPr>
        <p:spPr>
          <a:xfrm>
            <a:off x="5976156" y="3429000"/>
            <a:ext cx="0" cy="2160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>
            <a:off x="5976156" y="3645024"/>
            <a:ext cx="864096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>
            <a:off x="6813484" y="3429000"/>
            <a:ext cx="0" cy="2160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/>
          <p:nvPr/>
        </p:nvCxnSpPr>
        <p:spPr>
          <a:xfrm>
            <a:off x="6840252" y="3645024"/>
            <a:ext cx="792088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ตรง 35"/>
          <p:cNvCxnSpPr/>
          <p:nvPr/>
        </p:nvCxnSpPr>
        <p:spPr>
          <a:xfrm>
            <a:off x="7632340" y="3429000"/>
            <a:ext cx="0" cy="2160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/>
          <p:nvPr/>
        </p:nvCxnSpPr>
        <p:spPr>
          <a:xfrm>
            <a:off x="7632340" y="3645024"/>
            <a:ext cx="792088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/>
          <p:nvPr/>
        </p:nvCxnSpPr>
        <p:spPr>
          <a:xfrm>
            <a:off x="8406426" y="3429000"/>
            <a:ext cx="0" cy="21602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สี่เหลี่ยมผืนผ้ามุมมน 163"/>
          <p:cNvSpPr/>
          <p:nvPr/>
        </p:nvSpPr>
        <p:spPr>
          <a:xfrm rot="16200000">
            <a:off x="-108520" y="2124489"/>
            <a:ext cx="1080120" cy="28803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ส่วนกลาง</a:t>
            </a:r>
          </a:p>
        </p:txBody>
      </p:sp>
      <p:sp>
        <p:nvSpPr>
          <p:cNvPr id="165" name="สี่เหลี่ยมผืนผ้ามุมมน 164"/>
          <p:cNvSpPr/>
          <p:nvPr/>
        </p:nvSpPr>
        <p:spPr>
          <a:xfrm rot="16200000">
            <a:off x="130154" y="3986319"/>
            <a:ext cx="556456" cy="28803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ภาค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6" name="สี่เหลี่ยมผืนผ้ามุมมน 165"/>
          <p:cNvSpPr/>
          <p:nvPr/>
        </p:nvSpPr>
        <p:spPr>
          <a:xfrm rot="16200000">
            <a:off x="-508" y="5404137"/>
            <a:ext cx="864096" cy="28803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5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</a:t>
            </a:r>
          </a:p>
        </p:txBody>
      </p:sp>
      <p:sp>
        <p:nvSpPr>
          <p:cNvPr id="167" name="สี่เหลี่ยมผืนผ้ามุมมน 166"/>
          <p:cNvSpPr/>
          <p:nvPr/>
        </p:nvSpPr>
        <p:spPr>
          <a:xfrm>
            <a:off x="2195736" y="263133"/>
            <a:ext cx="4392488" cy="457200"/>
          </a:xfrm>
          <a:prstGeom prst="round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รัฐมนตรีว่าการกระทรวงศึกษาธิการ</a:t>
            </a:r>
          </a:p>
        </p:txBody>
      </p:sp>
      <p:sp>
        <p:nvSpPr>
          <p:cNvPr id="168" name="สี่เหลี่ยมผืนผ้ามุมมน 167"/>
          <p:cNvSpPr/>
          <p:nvPr/>
        </p:nvSpPr>
        <p:spPr>
          <a:xfrm>
            <a:off x="2933611" y="1329401"/>
            <a:ext cx="1224136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องค์การมหาชน</a:t>
            </a:r>
          </a:p>
        </p:txBody>
      </p:sp>
      <p:sp>
        <p:nvSpPr>
          <p:cNvPr id="169" name="สี่เหลี่ยมผืนผ้ามุมมน 168"/>
          <p:cNvSpPr/>
          <p:nvPr/>
        </p:nvSpPr>
        <p:spPr>
          <a:xfrm>
            <a:off x="2933611" y="1774153"/>
            <a:ext cx="1224136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หน่วยงานในกำกับ</a:t>
            </a:r>
          </a:p>
        </p:txBody>
      </p:sp>
      <p:sp>
        <p:nvSpPr>
          <p:cNvPr id="170" name="สี่เหลี่ยมผืนผ้ามุมมน 169"/>
          <p:cNvSpPr/>
          <p:nvPr/>
        </p:nvSpPr>
        <p:spPr>
          <a:xfrm>
            <a:off x="2936222" y="880941"/>
            <a:ext cx="1230457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สำนักงานรัฐมนตรี</a:t>
            </a:r>
          </a:p>
        </p:txBody>
      </p:sp>
      <p:sp>
        <p:nvSpPr>
          <p:cNvPr id="171" name="สี่เหลี่ยมผืนผ้ามุมมน 170"/>
          <p:cNvSpPr/>
          <p:nvPr/>
        </p:nvSpPr>
        <p:spPr>
          <a:xfrm>
            <a:off x="4472921" y="2393295"/>
            <a:ext cx="1107191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สพฐ</a:t>
            </a:r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172" name="สี่เหลี่ยมผืนผ้ามุมมน 171"/>
          <p:cNvSpPr/>
          <p:nvPr/>
        </p:nvSpPr>
        <p:spPr>
          <a:xfrm>
            <a:off x="5904148" y="2429348"/>
            <a:ext cx="1080120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สอศ.</a:t>
            </a:r>
          </a:p>
        </p:txBody>
      </p:sp>
      <p:sp>
        <p:nvSpPr>
          <p:cNvPr id="173" name="สี่เหลี่ยมผืนผ้ามุมมน 172"/>
          <p:cNvSpPr/>
          <p:nvPr/>
        </p:nvSpPr>
        <p:spPr>
          <a:xfrm>
            <a:off x="5688124" y="3096597"/>
            <a:ext cx="576064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รัฐ</a:t>
            </a:r>
          </a:p>
        </p:txBody>
      </p:sp>
      <p:sp>
        <p:nvSpPr>
          <p:cNvPr id="174" name="สี่เหลี่ยมผืนผ้ามุมมน 173"/>
          <p:cNvSpPr/>
          <p:nvPr/>
        </p:nvSpPr>
        <p:spPr>
          <a:xfrm>
            <a:off x="6480212" y="3096597"/>
            <a:ext cx="648072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เอกชน</a:t>
            </a:r>
          </a:p>
        </p:txBody>
      </p:sp>
      <p:cxnSp>
        <p:nvCxnSpPr>
          <p:cNvPr id="175" name="ตัวเชื่อมต่อตรง 174"/>
          <p:cNvCxnSpPr/>
          <p:nvPr/>
        </p:nvCxnSpPr>
        <p:spPr>
          <a:xfrm>
            <a:off x="2015716" y="2206997"/>
            <a:ext cx="5868652" cy="207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ตัวเชื่อมต่อตรง 175"/>
          <p:cNvCxnSpPr/>
          <p:nvPr/>
        </p:nvCxnSpPr>
        <p:spPr>
          <a:xfrm>
            <a:off x="3527884" y="2225851"/>
            <a:ext cx="0" cy="16744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ตัวเชื่อมต่อตรง 176"/>
          <p:cNvCxnSpPr/>
          <p:nvPr/>
        </p:nvCxnSpPr>
        <p:spPr>
          <a:xfrm>
            <a:off x="4932040" y="2225851"/>
            <a:ext cx="0" cy="16744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ตัวเชื่อมต่อตรง 177"/>
          <p:cNvCxnSpPr/>
          <p:nvPr/>
        </p:nvCxnSpPr>
        <p:spPr>
          <a:xfrm>
            <a:off x="7884368" y="2209073"/>
            <a:ext cx="0" cy="18422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ตัวเชื่อมต่อตรง 178"/>
          <p:cNvCxnSpPr/>
          <p:nvPr/>
        </p:nvCxnSpPr>
        <p:spPr>
          <a:xfrm>
            <a:off x="6048164" y="2883159"/>
            <a:ext cx="0" cy="20420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ตัวเชื่อมต่อตรง 179"/>
          <p:cNvCxnSpPr/>
          <p:nvPr/>
        </p:nvCxnSpPr>
        <p:spPr>
          <a:xfrm>
            <a:off x="6840252" y="2883159"/>
            <a:ext cx="0" cy="20420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ตัวเชื่อมต่อตรง 180"/>
          <p:cNvCxnSpPr/>
          <p:nvPr/>
        </p:nvCxnSpPr>
        <p:spPr>
          <a:xfrm flipV="1">
            <a:off x="6048164" y="2892395"/>
            <a:ext cx="792088" cy="70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ตัวเชื่อมต่อตรง 181"/>
          <p:cNvCxnSpPr>
            <a:stCxn id="172" idx="2"/>
          </p:cNvCxnSpPr>
          <p:nvPr/>
        </p:nvCxnSpPr>
        <p:spPr>
          <a:xfrm>
            <a:off x="6444208" y="2717380"/>
            <a:ext cx="0" cy="17501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สี่เหลี่ยมผืนผ้ามุมมน 182"/>
          <p:cNvSpPr/>
          <p:nvPr/>
        </p:nvSpPr>
        <p:spPr>
          <a:xfrm>
            <a:off x="7344308" y="2430053"/>
            <a:ext cx="1080120" cy="288032"/>
          </a:xfrm>
          <a:prstGeom prst="roundRect">
            <a:avLst/>
          </a:prstGeom>
          <a:ln w="28575">
            <a:prstDash val="solid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สกอ</a:t>
            </a:r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cxnSp>
        <p:nvCxnSpPr>
          <p:cNvPr id="184" name="ตัวเชื่อมต่อตรง 183"/>
          <p:cNvCxnSpPr/>
          <p:nvPr/>
        </p:nvCxnSpPr>
        <p:spPr>
          <a:xfrm>
            <a:off x="7876072" y="2718085"/>
            <a:ext cx="0" cy="17501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ตัวเชื่อมต่อตรง 184"/>
          <p:cNvCxnSpPr/>
          <p:nvPr/>
        </p:nvCxnSpPr>
        <p:spPr>
          <a:xfrm>
            <a:off x="7632340" y="2901661"/>
            <a:ext cx="721072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สี่เหลี่ยมผืนผ้ามุมมน 185"/>
          <p:cNvSpPr/>
          <p:nvPr/>
        </p:nvSpPr>
        <p:spPr>
          <a:xfrm>
            <a:off x="7344308" y="3096597"/>
            <a:ext cx="576064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รัฐ</a:t>
            </a:r>
          </a:p>
        </p:txBody>
      </p:sp>
      <p:sp>
        <p:nvSpPr>
          <p:cNvPr id="187" name="สี่เหลี่ยมผืนผ้ามุมมน 186"/>
          <p:cNvSpPr/>
          <p:nvPr/>
        </p:nvSpPr>
        <p:spPr>
          <a:xfrm>
            <a:off x="8064388" y="3096597"/>
            <a:ext cx="684076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เอกชน</a:t>
            </a:r>
          </a:p>
        </p:txBody>
      </p:sp>
      <p:sp>
        <p:nvSpPr>
          <p:cNvPr id="188" name="สี่เหลี่ยมผืนผ้ามุมมน 187"/>
          <p:cNvSpPr/>
          <p:nvPr/>
        </p:nvSpPr>
        <p:spPr>
          <a:xfrm>
            <a:off x="1583668" y="2376517"/>
            <a:ext cx="864096" cy="288032"/>
          </a:xfrm>
          <a:prstGeom prst="roundRect">
            <a:avLst/>
          </a:prstGeom>
          <a:ln w="28575"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สำนักปลัด</a:t>
            </a:r>
            <a:endParaRPr lang="th-TH" sz="9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89" name="ตัวเชื่อมต่อตรง 188"/>
          <p:cNvCxnSpPr/>
          <p:nvPr/>
        </p:nvCxnSpPr>
        <p:spPr>
          <a:xfrm>
            <a:off x="2024952" y="2206997"/>
            <a:ext cx="0" cy="16744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ตัวเชื่อมต่อตรง 189"/>
          <p:cNvCxnSpPr/>
          <p:nvPr/>
        </p:nvCxnSpPr>
        <p:spPr>
          <a:xfrm>
            <a:off x="7632340" y="2883159"/>
            <a:ext cx="0" cy="20420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ตัวเชื่อมต่อตรง 190"/>
          <p:cNvCxnSpPr/>
          <p:nvPr/>
        </p:nvCxnSpPr>
        <p:spPr>
          <a:xfrm>
            <a:off x="8352420" y="2892395"/>
            <a:ext cx="0" cy="20420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สี่เหลี่ยมผืนผ้ามุมมน 191"/>
          <p:cNvSpPr/>
          <p:nvPr/>
        </p:nvSpPr>
        <p:spPr>
          <a:xfrm>
            <a:off x="3069734" y="2379737"/>
            <a:ext cx="834555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สกศ.</a:t>
            </a:r>
          </a:p>
        </p:txBody>
      </p:sp>
      <p:sp>
        <p:nvSpPr>
          <p:cNvPr id="193" name="สี่เหลี่ยมผืนผ้ามุมมน 192"/>
          <p:cNvSpPr/>
          <p:nvPr/>
        </p:nvSpPr>
        <p:spPr>
          <a:xfrm>
            <a:off x="937086" y="3096597"/>
            <a:ext cx="617080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ก.ค.ศ.</a:t>
            </a:r>
          </a:p>
        </p:txBody>
      </p:sp>
      <p:sp>
        <p:nvSpPr>
          <p:cNvPr id="194" name="สี่เหลี่ยมผืนผ้ามุมมน 193"/>
          <p:cNvSpPr/>
          <p:nvPr/>
        </p:nvSpPr>
        <p:spPr>
          <a:xfrm>
            <a:off x="2514760" y="3096597"/>
            <a:ext cx="617080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กศน</a:t>
            </a:r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195" name="สี่เหลี่ยมผืนผ้ามุมมน 194"/>
          <p:cNvSpPr/>
          <p:nvPr/>
        </p:nvSpPr>
        <p:spPr>
          <a:xfrm>
            <a:off x="1722672" y="3096597"/>
            <a:ext cx="617080" cy="288032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9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สช</a:t>
            </a:r>
            <a:r>
              <a:rPr lang="th-TH" sz="9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cxnSp>
        <p:nvCxnSpPr>
          <p:cNvPr id="196" name="ตัวเชื่อมต่อตรง 195"/>
          <p:cNvCxnSpPr/>
          <p:nvPr/>
        </p:nvCxnSpPr>
        <p:spPr>
          <a:xfrm>
            <a:off x="4157747" y="1028335"/>
            <a:ext cx="23423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ตัวเชื่อมต่อตรง 196"/>
          <p:cNvCxnSpPr/>
          <p:nvPr/>
        </p:nvCxnSpPr>
        <p:spPr>
          <a:xfrm>
            <a:off x="4166679" y="1473417"/>
            <a:ext cx="23423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ตัวเชื่อมต่อตรง 197"/>
          <p:cNvCxnSpPr/>
          <p:nvPr/>
        </p:nvCxnSpPr>
        <p:spPr>
          <a:xfrm>
            <a:off x="4157746" y="1918169"/>
            <a:ext cx="23423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ตัวเชื่อมต่อตรง 198"/>
          <p:cNvCxnSpPr/>
          <p:nvPr/>
        </p:nvCxnSpPr>
        <p:spPr>
          <a:xfrm>
            <a:off x="6484716" y="2225851"/>
            <a:ext cx="0" cy="16744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ตัวเชื่อมต่อตรง 199"/>
          <p:cNvCxnSpPr/>
          <p:nvPr/>
        </p:nvCxnSpPr>
        <p:spPr>
          <a:xfrm flipH="1">
            <a:off x="4391980" y="710811"/>
            <a:ext cx="13210" cy="149618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ตัวเชื่อมต่อตรง 200"/>
          <p:cNvCxnSpPr/>
          <p:nvPr/>
        </p:nvCxnSpPr>
        <p:spPr>
          <a:xfrm>
            <a:off x="1245626" y="2856847"/>
            <a:ext cx="0" cy="24901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ตัวเชื่อมต่อตรง 201"/>
          <p:cNvCxnSpPr/>
          <p:nvPr/>
        </p:nvCxnSpPr>
        <p:spPr>
          <a:xfrm>
            <a:off x="2789258" y="2856849"/>
            <a:ext cx="0" cy="23051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ตัวเชื่อมต่อตรง 202"/>
          <p:cNvCxnSpPr/>
          <p:nvPr/>
        </p:nvCxnSpPr>
        <p:spPr>
          <a:xfrm flipV="1">
            <a:off x="1259632" y="2856848"/>
            <a:ext cx="1529626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ตัวเชื่อมต่อตรง 203"/>
          <p:cNvCxnSpPr/>
          <p:nvPr/>
        </p:nvCxnSpPr>
        <p:spPr>
          <a:xfrm>
            <a:off x="1979712" y="2681832"/>
            <a:ext cx="0" cy="17501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ตัวเชื่อมต่อตรง 204"/>
          <p:cNvCxnSpPr/>
          <p:nvPr/>
        </p:nvCxnSpPr>
        <p:spPr>
          <a:xfrm>
            <a:off x="1979712" y="2856847"/>
            <a:ext cx="0" cy="25597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ounded Rectangle 140"/>
          <p:cNvSpPr/>
          <p:nvPr/>
        </p:nvSpPr>
        <p:spPr>
          <a:xfrm>
            <a:off x="1532584" y="5896546"/>
            <a:ext cx="717643" cy="352399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800"/>
              </a:lnSpc>
            </a:pP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สถานศึกษา</a:t>
            </a:r>
            <a:b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</a:br>
            <a:r>
              <a:rPr lang="th-TH" sz="7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ปฐมวัย</a:t>
            </a:r>
            <a:endParaRPr lang="en-US" sz="7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97" name="Rounded Rectangle 185"/>
          <p:cNvSpPr/>
          <p:nvPr/>
        </p:nvSpPr>
        <p:spPr>
          <a:xfrm>
            <a:off x="1566447" y="6232616"/>
            <a:ext cx="676741" cy="17236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100"/>
              </a:lnSpc>
            </a:pPr>
            <a:r>
              <a:rPr lang="th-TH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ผู้เรียน</a:t>
            </a:r>
            <a:endParaRPr lang="en-US" sz="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960544" y="5220957"/>
            <a:ext cx="4576119" cy="566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/>
          <p:cNvCxnSpPr/>
          <p:nvPr/>
        </p:nvCxnSpPr>
        <p:spPr>
          <a:xfrm flipH="1">
            <a:off x="1990598" y="5223787"/>
            <a:ext cx="1307" cy="728981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/>
          <p:cNvCxnSpPr/>
          <p:nvPr/>
        </p:nvCxnSpPr>
        <p:spPr>
          <a:xfrm>
            <a:off x="2776962" y="5688390"/>
            <a:ext cx="10808" cy="27398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Arrow Connector 210"/>
          <p:cNvCxnSpPr/>
          <p:nvPr/>
        </p:nvCxnSpPr>
        <p:spPr>
          <a:xfrm>
            <a:off x="3530370" y="5678785"/>
            <a:ext cx="10808" cy="27398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Arrow Connector 211"/>
          <p:cNvCxnSpPr/>
          <p:nvPr/>
        </p:nvCxnSpPr>
        <p:spPr>
          <a:xfrm>
            <a:off x="4407983" y="5223787"/>
            <a:ext cx="0" cy="73858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Arrow Connector 212"/>
          <p:cNvCxnSpPr/>
          <p:nvPr/>
        </p:nvCxnSpPr>
        <p:spPr>
          <a:xfrm>
            <a:off x="5101569" y="5220957"/>
            <a:ext cx="0" cy="74141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Arrow Connector 213"/>
          <p:cNvCxnSpPr/>
          <p:nvPr/>
        </p:nvCxnSpPr>
        <p:spPr>
          <a:xfrm>
            <a:off x="5856480" y="5223787"/>
            <a:ext cx="10808" cy="75075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Arrow Connector 214"/>
          <p:cNvCxnSpPr/>
          <p:nvPr/>
        </p:nvCxnSpPr>
        <p:spPr>
          <a:xfrm>
            <a:off x="6531259" y="5226618"/>
            <a:ext cx="5404" cy="75358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 rot="539616">
            <a:off x="6569512" y="130651"/>
            <a:ext cx="2692036" cy="1296591"/>
          </a:xfrm>
          <a:prstGeom prst="irregularSeal1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โครง</a:t>
            </a:r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สร้างใหม่</a:t>
            </a:r>
            <a:endParaRPr lang="th-TH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Rounded Rectangle 109"/>
          <p:cNvSpPr/>
          <p:nvPr/>
        </p:nvSpPr>
        <p:spPr>
          <a:xfrm>
            <a:off x="2490719" y="5380214"/>
            <a:ext cx="521288" cy="3988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สพป</a:t>
            </a:r>
            <a:r>
              <a:rPr lang="th-TH" sz="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. </a:t>
            </a:r>
          </a:p>
          <a:p>
            <a:pPr algn="ctr"/>
            <a:r>
              <a:rPr lang="th-TH" sz="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๑๘๓ เขต</a:t>
            </a:r>
            <a:endParaRPr lang="en-US" sz="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sp>
        <p:nvSpPr>
          <p:cNvPr id="120" name="Rounded Rectangle 109"/>
          <p:cNvSpPr/>
          <p:nvPr/>
        </p:nvSpPr>
        <p:spPr>
          <a:xfrm>
            <a:off x="3186616" y="5334367"/>
            <a:ext cx="521288" cy="3988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สพ</a:t>
            </a:r>
            <a:r>
              <a:rPr lang="th-TH" sz="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ม. </a:t>
            </a:r>
          </a:p>
          <a:p>
            <a:pPr algn="ctr"/>
            <a:r>
              <a:rPr lang="th-TH" sz="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itchFamily="34" charset="0"/>
              </a:rPr>
              <a:t>๔๒ เขต</a:t>
            </a:r>
            <a:endParaRPr lang="en-US" sz="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4274864" y="4987683"/>
            <a:ext cx="8932" cy="23327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/>
          <p:cNvSpPr/>
          <p:nvPr/>
        </p:nvSpPr>
        <p:spPr>
          <a:xfrm>
            <a:off x="6828458" y="4442751"/>
            <a:ext cx="540060" cy="460268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00" b="1" dirty="0" err="1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000" b="1" dirty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</a:t>
            </a:r>
            <a:r>
              <a:rPr lang="th-TH" sz="1000" b="1" dirty="0" err="1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อปท</a:t>
            </a:r>
            <a:r>
              <a:rPr lang="th-TH" sz="1000" b="1" dirty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</p:txBody>
      </p:sp>
      <p:sp>
        <p:nvSpPr>
          <p:cNvPr id="135" name="Oval 134"/>
          <p:cNvSpPr/>
          <p:nvPr/>
        </p:nvSpPr>
        <p:spPr>
          <a:xfrm>
            <a:off x="7690044" y="5334367"/>
            <a:ext cx="556935" cy="362735"/>
          </a:xfrm>
          <a:prstGeom prst="ellips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800" b="1" dirty="0" err="1">
                <a:solidFill>
                  <a:srgbClr val="94147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800" b="1" dirty="0">
                <a:solidFill>
                  <a:srgbClr val="94147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.สังกัดตชด.</a:t>
            </a:r>
          </a:p>
        </p:txBody>
      </p:sp>
      <p:sp>
        <p:nvSpPr>
          <p:cNvPr id="145" name="Oval 144"/>
          <p:cNvSpPr/>
          <p:nvPr/>
        </p:nvSpPr>
        <p:spPr>
          <a:xfrm>
            <a:off x="6790780" y="5404044"/>
            <a:ext cx="618198" cy="466854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00" b="1" dirty="0" err="1">
                <a:solidFill>
                  <a:srgbClr val="D2610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000" b="1" dirty="0">
                <a:solidFill>
                  <a:srgbClr val="D2610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.สังกัดกทม.</a:t>
            </a:r>
          </a:p>
        </p:txBody>
      </p:sp>
      <p:sp>
        <p:nvSpPr>
          <p:cNvPr id="93" name="Oval 92"/>
          <p:cNvSpPr/>
          <p:nvPr/>
        </p:nvSpPr>
        <p:spPr>
          <a:xfrm>
            <a:off x="7900943" y="4769672"/>
            <a:ext cx="708844" cy="477839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สภา</a:t>
            </a:r>
            <a:r>
              <a:rPr lang="th-TH" sz="1000" b="1" dirty="0" err="1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อุตสาห</a:t>
            </a:r>
            <a:r>
              <a:rPr lang="th-TH" sz="10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-กรรม</a:t>
            </a:r>
            <a:endParaRPr lang="th-TH" sz="100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6795256" y="5008591"/>
            <a:ext cx="992228" cy="302310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5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</a:t>
            </a:r>
            <a:br>
              <a:rPr lang="th-TH" sz="105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05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ประชาสังคม</a:t>
            </a:r>
            <a:endParaRPr lang="th-TH" sz="105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6" name="Oval 95"/>
          <p:cNvSpPr/>
          <p:nvPr/>
        </p:nvSpPr>
        <p:spPr>
          <a:xfrm rot="20779518">
            <a:off x="7175524" y="5832034"/>
            <a:ext cx="852860" cy="477839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000" b="1" dirty="0" smtClean="0">
                <a:solidFill>
                  <a:srgbClr val="6F6C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อุดมศึกษา</a:t>
            </a:r>
            <a:endParaRPr lang="th-TH" sz="1000" b="1" dirty="0">
              <a:solidFill>
                <a:srgbClr val="6F6C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98" name="ตัวเชื่อมต่อตรง 195"/>
          <p:cNvCxnSpPr/>
          <p:nvPr/>
        </p:nvCxnSpPr>
        <p:spPr>
          <a:xfrm>
            <a:off x="4408214" y="1648372"/>
            <a:ext cx="23423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15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รูปภาพ 6" descr="โรงเรียนขนาดเล็ก_4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00063"/>
            <a:ext cx="4371975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รูปภาพ 8" descr="โรงเรียนขนาดเล็ก_4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00063"/>
            <a:ext cx="4371975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274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รูปภาพ 11" descr="โรงเรียนขนาดเล็ก_48.jpg"/>
          <p:cNvPicPr>
            <a:picLocks noChangeAspect="1"/>
          </p:cNvPicPr>
          <p:nvPr/>
        </p:nvPicPr>
        <p:blipFill rotWithShape="1">
          <a:blip r:embed="rId2"/>
          <a:srcRect b="43190"/>
          <a:stretch/>
        </p:blipFill>
        <p:spPr bwMode="auto">
          <a:xfrm>
            <a:off x="0" y="0"/>
            <a:ext cx="8159607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504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รูปภาพ 13" descr="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3409" y="332656"/>
            <a:ext cx="4383087" cy="620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9"/>
          <p:cNvSpPr/>
          <p:nvPr/>
        </p:nvSpPr>
        <p:spPr>
          <a:xfrm>
            <a:off x="107504" y="332656"/>
            <a:ext cx="4491369" cy="764762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(ร่าง)ปฏิญญาอาเซียน</a:t>
            </a:r>
          </a:p>
          <a:p>
            <a:pPr algn="ctr"/>
            <a:r>
              <a:rPr lang="th-TH" sz="2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ว่าด้วยการสร้างความเข้มแข็งด้านการศึกษาให้แก่เด็กตกหล่น</a:t>
            </a:r>
            <a:endParaRPr lang="th-TH" sz="2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 bwMode="auto">
          <a:xfrm>
            <a:off x="107504" y="1556792"/>
            <a:ext cx="432048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สาระสำคัญของปฏิญญาฯ</a:t>
            </a:r>
            <a:endParaRPr lang="th-TH" sz="16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05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thaiDist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เด็กตกหล่น(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Out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School Children</a:t>
            </a:r>
            <a:r>
              <a:rPr lang="th-TH" sz="20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หมายถึงเด็กอายุต่ำกว่า 18 ปี</a:t>
            </a:r>
          </a:p>
          <a:p>
            <a:pPr algn="thaiDist"/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ประกอบด้วย </a:t>
            </a:r>
          </a:p>
          <a:p>
            <a:pPr algn="thaiDist"/>
            <a:r>
              <a:rPr lang="th-TH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-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who do not have access to a school in their community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(เด็กที่ไม่ได้เข้าเรียน)</a:t>
            </a:r>
          </a:p>
          <a:p>
            <a:pPr algn="thaiDist"/>
            <a:r>
              <a:rPr lang="th-TH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- </a:t>
            </a:r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who do not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yet enroll at a school, despite the availability of a school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(เด็กที่ไม่มีโอกาสเข้าเรียน)</a:t>
            </a:r>
          </a:p>
          <a:p>
            <a:pPr algn="thaiDist"/>
            <a:r>
              <a:rPr lang="th-TH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- </a:t>
            </a:r>
            <a:r>
              <a:rPr lang="en-US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who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have enrolled but do not attend school or are at risk of dropping out 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(เด็กที่เสี่ยงต่อการออกจากโรงเรียนกลางคัน)</a:t>
            </a:r>
          </a:p>
          <a:p>
            <a:pPr algn="thaiDist"/>
            <a:r>
              <a:rPr lang="th-TH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-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who drop out of the education system </a:t>
            </a:r>
            <a:r>
              <a:rPr lang="th-TH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(เด็กที่ออกจากโรงเรียนกลางคัน)</a:t>
            </a:r>
          </a:p>
          <a:p>
            <a:pPr indent="-457200" algn="thaiDist"/>
            <a:r>
              <a:rPr lang="th-TH" sz="20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ความสอดคล้องและการจัดกิจกรรมแบบยืดหยุ่น เพื่อให้มั่นใจได้ว่าทุกคนสามารถเข้าถึงการศึกษาและสามารถพัฒนาตนเองให้เป็นประชาคมโลกที่มีประสิทธิภาพได้</a:t>
            </a:r>
          </a:p>
          <a:p>
            <a:pPr algn="thaiDist"/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20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รูปแบบกิจกรรมเพื่อให้สามารถเข้าถึงการศึกษาได้อย่างทั่วถึงและเท่าเทียม</a:t>
            </a:r>
            <a:endParaRPr lang="th-TH" sz="20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61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211960" y="-2403650"/>
            <a:ext cx="1512168" cy="8424936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77993" y="1677944"/>
            <a:ext cx="5730811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3.6.3  </a:t>
            </a:r>
            <a:r>
              <a:rPr lang="th-TH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การสนับสนุนให้ทุกภาคส่วนเข้ามามีส่วนร่วมในการจัดการศึกษา</a:t>
            </a:r>
            <a:endParaRPr lang="th-TH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4806" y="3557411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ภาคเอกชนมีส่วนร่วม</a:t>
            </a:r>
            <a:b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ในการจัดการศึกษา</a:t>
            </a:r>
            <a:endParaRPr lang="th-TH" sz="3600" b="1" dirty="0">
              <a:solidFill>
                <a:srgbClr val="00B05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3314816"/>
            <a:ext cx="14061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18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4800" dirty="0"/>
          </a:p>
        </p:txBody>
      </p:sp>
      <p:pic>
        <p:nvPicPr>
          <p:cNvPr id="8" name="Picture 4" descr="http://slworkshop.net/wp-content/uploads/2015/04/all-subjects-together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6728"/>
            <a:ext cx="2160240" cy="143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90704" y="3231620"/>
            <a:ext cx="557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now</a:t>
            </a:r>
            <a:endParaRPr lang="th-TH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91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398552"/>
            <a:ext cx="2915816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583" y="2780928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โครงการประชารัฐ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738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8370" y="0"/>
            <a:ext cx="1274210" cy="57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0" y="0"/>
            <a:ext cx="7815446" cy="536005"/>
          </a:xfrm>
          <a:prstGeom prst="rect">
            <a:avLst/>
          </a:prstGeom>
          <a:solidFill>
            <a:srgbClr val="227E12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th-TH" sz="2900" b="1" dirty="0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โครงการโรงเรียนประชารัฐ</a:t>
            </a:r>
            <a:endParaRPr lang="th-TH" sz="2900" b="1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436" name="Picture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939" y="641777"/>
            <a:ext cx="7815446" cy="581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422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27584" y="980728"/>
            <a:ext cx="741682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คณะทำงานร่วมรัฐ-เอกชน-ประชาชน (คณะกรรมการสานพลังประชารัฐ)</a:t>
            </a:r>
            <a:endParaRPr lang="th-TH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002676"/>
              </p:ext>
            </p:extLst>
          </p:nvPr>
        </p:nvGraphicFramePr>
        <p:xfrm>
          <a:off x="24307" y="1655832"/>
          <a:ext cx="9144000" cy="52021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9144000"/>
              </a:tblGrid>
              <a:tr h="432048">
                <a:tc>
                  <a:txBody>
                    <a:bodyPr/>
                    <a:lstStyle/>
                    <a:p>
                      <a:r>
                        <a:rPr lang="th-TH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คณะทำงานด้านการยกระดับนวัตกรรมและผลิตภาพ (รมว. </a:t>
                      </a:r>
                      <a:r>
                        <a:rPr lang="th-TH" sz="19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วท</a:t>
                      </a:r>
                      <a:r>
                        <a:rPr lang="th-TH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: </a:t>
                      </a:r>
                      <a:r>
                        <a:rPr lang="th-TH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คุณกานต์ ตระกูล</a:t>
                      </a:r>
                      <a:r>
                        <a:rPr lang="th-TH" sz="19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ฮุน</a:t>
                      </a:r>
                      <a:r>
                        <a:rPr lang="th-TH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th-TH" sz="19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.ปูนซีเมนต์ไทย))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คณะทำงานด้านการดึงดูดการลงทุนและการพัฒนาโครงสร้างพื้นฐานของประเทศ (</a:t>
                      </a:r>
                      <a:r>
                        <a:rPr lang="th-TH" sz="1900" b="1" kern="1200" dirty="0" err="1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รมว.กค</a:t>
                      </a:r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.: คุณชาติ</a:t>
                      </a:r>
                      <a:r>
                        <a:rPr lang="th-TH" sz="1900" b="1" kern="1200" dirty="0" err="1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ศิริ</a:t>
                      </a:r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900" b="1" kern="1200" dirty="0" err="1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โสภณพ</a:t>
                      </a:r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นิช (</a:t>
                      </a:r>
                      <a:r>
                        <a:rPr lang="th-TH" sz="1900" b="1" kern="1200" dirty="0" err="1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.ธนาคารกรุงเทพ))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 คณะทำงานด้านการส่งเสริมวิสาหกิจขนาดกลางและขนาดย่อมและวิสาหกิจเริ่มต้น (</a:t>
                      </a:r>
                      <a:r>
                        <a:rPr lang="th-TH" sz="1900" b="1" kern="1200" dirty="0" err="1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รมช.พณ</a:t>
                      </a:r>
                      <a:r>
                        <a:rPr lang="th-TH" sz="1900" b="1" kern="1200" dirty="0" smtClean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.: คุณสุพันธุ์ มงคลสุธี (ประธานสภาอุตสาหกรรมแห่งประเทศไทย))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คณะทำงานด้านการยกระดับคุณภาพวิชาชีพ (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Competitive Workforce)</a:t>
                      </a:r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(รมว.ศธ.: คุณรุ่งโรจน์ รังสิโยภาส (</a:t>
                      </a:r>
                      <a:r>
                        <a:rPr lang="th-TH" sz="1900" b="1" dirty="0" err="1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.ปูนซีเมนต์ไทย))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คณะทำงานด้านการพัฒนาเศรษฐกิจฐานรากและประชารัฐ   (รมว.มท.: คุณ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ฐาปน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สิริ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วัฒน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ภักดี (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.ไทย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เบฟเวอเรจ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คณะทำงานด้านการส่งเสริมการท่องเที่ยวและ </a:t>
                      </a:r>
                      <a:r>
                        <a:rPr lang="en-US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MICE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(รมว.กก. : คุณ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กลินท์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สารสิน (</a:t>
                      </a:r>
                      <a:r>
                        <a:rPr lang="th-TH" sz="1900" b="1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.ปูนซีเมนต์ไทย))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 คณะทำงานด้านการส่งเสริมการส่งออกและการลงทุนในต่างประเทศ    (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รมว.พณ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.: คุณสนั่น อังอุบลกุล (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.ศรีไทยซุปเปอร์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แวร์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 คณะทำงานด้าน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พัฒนาคลัสเตอร์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ภาคอุตสาหกรรมแห่งอนาคต  </a:t>
                      </a:r>
                      <a:r>
                        <a:rPr lang="th-TH" sz="19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(รมว.อก.: คุณประเสริฐ บุญสัมพันธ์ (</a:t>
                      </a:r>
                      <a:r>
                        <a:rPr lang="th-TH" sz="19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.พีทีที โก</a:t>
                      </a:r>
                      <a:r>
                        <a:rPr lang="th-TH" sz="19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ลบอล</a:t>
                      </a:r>
                      <a:r>
                        <a:rPr lang="th-TH" sz="19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9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เค</a:t>
                      </a:r>
                      <a:r>
                        <a:rPr lang="th-TH" sz="19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</a:t>
                      </a:r>
                      <a:r>
                        <a:rPr lang="th-TH" sz="19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คอล</a:t>
                      </a:r>
                      <a:r>
                        <a:rPr lang="th-TH" sz="19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 คณะทำงานด้านการปรับแก้กฎหมายและกลไกภาครัฐ (ท่านรองนายกฯ ดร.วิษณุ เครืองาม: คุณกานต์ ตระกูล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ฮุน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.ปูนซีเมนต์ไทย))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 คณะทำงานด้านการพัฒนาการเกษตรสมัยใหม่( 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รมว.กษ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.: คุณอิสระ ว่องกุศลกิจ (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บจก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.น้ำตาลมิตรผล))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 คณะทำงานด้านการศึกษาพื้นฐานและการพัฒนาผู้นำ(รมว.ศธ.: คุณศุภชัย เจียร</a:t>
                      </a:r>
                      <a:r>
                        <a:rPr lang="th-TH" sz="1900" b="1" dirty="0" err="1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วนนท์</a:t>
                      </a:r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th-TH" sz="1900" b="1" dirty="0" err="1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บมจ</a:t>
                      </a:r>
                      <a:r>
                        <a:rPr lang="th-TH" sz="19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เครือเจริญโภคภัณฑ์))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 คณะทำงานด้านการสร้างรายได้และการกระตุ้นการใช้จ่ายของประเทศ  ( 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รมว.กค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.: คุณทศ จิ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ราธิวัฒน์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บจก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.กลุ่ม</a:t>
                      </a:r>
                      <a:r>
                        <a:rPr lang="th-TH" sz="19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เซ็นทรัล</a:t>
                      </a:r>
                      <a:r>
                        <a:rPr lang="th-TH" sz="19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7748" y="64705"/>
            <a:ext cx="9036496" cy="7720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นโยบายสานพลังประชารัฐ</a:t>
            </a:r>
            <a:endParaRPr lang="th-TH" sz="5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4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/>
          <p:cNvGrpSpPr/>
          <p:nvPr/>
        </p:nvGrpSpPr>
        <p:grpSpPr>
          <a:xfrm>
            <a:off x="699459" y="917834"/>
            <a:ext cx="1664272" cy="525469"/>
            <a:chOff x="2247304" y="1551582"/>
            <a:chExt cx="2007109" cy="960834"/>
          </a:xfrm>
          <a:noFill/>
        </p:grpSpPr>
        <p:sp>
          <p:nvSpPr>
            <p:cNvPr id="125" name="Rounded Rectangle 124"/>
            <p:cNvSpPr/>
            <p:nvPr/>
          </p:nvSpPr>
          <p:spPr>
            <a:xfrm>
              <a:off x="2247304" y="1551582"/>
              <a:ext cx="1601390" cy="96083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6" name="Rounded Rectangle 4"/>
            <p:cNvSpPr/>
            <p:nvPr/>
          </p:nvSpPr>
          <p:spPr>
            <a:xfrm>
              <a:off x="2275446" y="1579724"/>
              <a:ext cx="1978967" cy="9045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2560" tIns="162560" rIns="162560" bIns="162560" numCol="1" spcCol="1270" anchor="ctr" anchorCtr="0">
              <a:no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b="1" dirty="0">
                <a:solidFill>
                  <a:srgbClr val="C0504D">
                    <a:lumMod val="75000"/>
                  </a:srgbClr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723172" y="2625726"/>
            <a:ext cx="1198771" cy="1991206"/>
            <a:chOff x="10297562" y="3500967"/>
            <a:chExt cx="1598361" cy="2654941"/>
          </a:xfrm>
        </p:grpSpPr>
        <p:sp>
          <p:nvSpPr>
            <p:cNvPr id="55" name="Rounded Rectangle 54"/>
            <p:cNvSpPr/>
            <p:nvPr/>
          </p:nvSpPr>
          <p:spPr>
            <a:xfrm>
              <a:off x="10297562" y="4427984"/>
              <a:ext cx="1598361" cy="90648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</a:rPr>
                <a:t>Re-branding</a:t>
              </a:r>
            </a:p>
          </p:txBody>
        </p:sp>
        <p:grpSp>
          <p:nvGrpSpPr>
            <p:cNvPr id="117" name="Group 116"/>
            <p:cNvGrpSpPr/>
            <p:nvPr/>
          </p:nvGrpSpPr>
          <p:grpSpPr>
            <a:xfrm rot="5400000">
              <a:off x="10886428" y="5761760"/>
              <a:ext cx="361099" cy="427197"/>
              <a:chOff x="1766887" y="1833427"/>
              <a:chExt cx="339494" cy="397144"/>
            </a:xfrm>
            <a:solidFill>
              <a:schemeClr val="accent3"/>
            </a:solidFill>
          </p:grpSpPr>
          <p:sp>
            <p:nvSpPr>
              <p:cNvPr id="118" name="Right Arrow 117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9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 rot="5400000">
              <a:off x="10873821" y="3475391"/>
              <a:ext cx="361099" cy="412252"/>
              <a:chOff x="1766887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38" name="Right Arrow 137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9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1" name="Rounded Rectangle 100"/>
          <p:cNvSpPr/>
          <p:nvPr/>
        </p:nvSpPr>
        <p:spPr>
          <a:xfrm>
            <a:off x="4054879" y="4810942"/>
            <a:ext cx="1573244" cy="608891"/>
          </a:xfrm>
          <a:prstGeom prst="roundRect">
            <a:avLst>
              <a:gd name="adj" fmla="val 10000"/>
            </a:avLst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98" name="Picture 3" descr="C:\Users\wanlayap\AppData\Local\Microsoft\Windows\Temporary Internet Files\Content.Outlook\73DMSMJ4\IMG_31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86" y="29582"/>
            <a:ext cx="1756202" cy="838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63689" y="15007"/>
            <a:ext cx="73803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27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สานพลังประชารัฐ ยกระดับคุณภาพวิชาชีพอาชีวศึกษา </a:t>
            </a:r>
            <a:r>
              <a:rPr lang="en-US" sz="27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th-TH" sz="27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</a:t>
            </a:r>
            <a:r>
              <a:rPr lang="en-US" sz="21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(Competitive Workforce)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102472" y="2625726"/>
            <a:ext cx="1590085" cy="1991183"/>
            <a:chOff x="8136629" y="3500967"/>
            <a:chExt cx="2120113" cy="2654911"/>
          </a:xfrm>
        </p:grpSpPr>
        <p:sp>
          <p:nvSpPr>
            <p:cNvPr id="56" name="Rounded Rectangle 55"/>
            <p:cNvSpPr/>
            <p:nvPr/>
          </p:nvSpPr>
          <p:spPr>
            <a:xfrm>
              <a:off x="8136629" y="4441234"/>
              <a:ext cx="1671784" cy="88915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</a:rPr>
                <a:t>Excellence Model School</a:t>
              </a:r>
            </a:p>
          </p:txBody>
        </p:sp>
        <p:grpSp>
          <p:nvGrpSpPr>
            <p:cNvPr id="133" name="Group 132"/>
            <p:cNvGrpSpPr/>
            <p:nvPr/>
          </p:nvGrpSpPr>
          <p:grpSpPr>
            <a:xfrm rot="5400000">
              <a:off x="8793345" y="5761730"/>
              <a:ext cx="361099" cy="427197"/>
              <a:chOff x="1766887" y="1833427"/>
              <a:chExt cx="339494" cy="397144"/>
            </a:xfrm>
            <a:solidFill>
              <a:schemeClr val="accent3"/>
            </a:solidFill>
          </p:grpSpPr>
          <p:sp>
            <p:nvSpPr>
              <p:cNvPr id="134" name="Right Arrow 133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5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 rot="5400000">
              <a:off x="8785873" y="3475391"/>
              <a:ext cx="361099" cy="412252"/>
              <a:chOff x="1766887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41" name="Right Arrow 140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2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10800000">
              <a:off x="9860765" y="4648246"/>
              <a:ext cx="395977" cy="443107"/>
              <a:chOff x="4008834" y="1833427"/>
              <a:chExt cx="339494" cy="397144"/>
            </a:xfrm>
            <a:solidFill>
              <a:schemeClr val="accent3"/>
            </a:solidFill>
          </p:grpSpPr>
          <p:sp>
            <p:nvSpPr>
              <p:cNvPr id="112" name="Right Arrow 111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3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4398333" y="2625726"/>
            <a:ext cx="1723366" cy="1969988"/>
            <a:chOff x="5864443" y="3500967"/>
            <a:chExt cx="2297821" cy="2626651"/>
          </a:xfrm>
        </p:grpSpPr>
        <p:sp>
          <p:nvSpPr>
            <p:cNvPr id="63" name="Rounded Rectangle 62"/>
            <p:cNvSpPr/>
            <p:nvPr/>
          </p:nvSpPr>
          <p:spPr>
            <a:xfrm>
              <a:off x="5864443" y="4459632"/>
              <a:ext cx="1831735" cy="87483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</a:rPr>
                <a:t>DATABASE</a:t>
              </a:r>
              <a:endParaRPr lang="th-TH" sz="1400" b="1" dirty="0">
                <a:solidFill>
                  <a:srgbClr val="00B050"/>
                </a:solidFill>
              </a:endParaRPr>
            </a:p>
            <a:p>
              <a:pPr algn="ctr"/>
              <a:r>
                <a:rPr lang="en-US" sz="1000" b="1" dirty="0">
                  <a:solidFill>
                    <a:srgbClr val="00B050"/>
                  </a:solidFill>
                </a:rPr>
                <a:t>of Demand &amp; Supply</a:t>
              </a:r>
              <a:endParaRPr lang="en-US" sz="1100" b="1" dirty="0">
                <a:solidFill>
                  <a:srgbClr val="00B050"/>
                </a:solidFill>
              </a:endParaRPr>
            </a:p>
          </p:txBody>
        </p:sp>
        <p:grpSp>
          <p:nvGrpSpPr>
            <p:cNvPr id="154" name="Group 153"/>
            <p:cNvGrpSpPr/>
            <p:nvPr/>
          </p:nvGrpSpPr>
          <p:grpSpPr>
            <a:xfrm rot="5400000">
              <a:off x="6573420" y="3475391"/>
              <a:ext cx="361099" cy="412252"/>
              <a:chOff x="1766887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55" name="Right Arrow 154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6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6200000">
              <a:off x="6629955" y="5733470"/>
              <a:ext cx="361099" cy="427197"/>
              <a:chOff x="1766887" y="1833427"/>
              <a:chExt cx="339494" cy="39714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58" name="Right Arrow 157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9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7726689" y="4648247"/>
              <a:ext cx="435575" cy="443107"/>
              <a:chOff x="4008834" y="1833427"/>
              <a:chExt cx="339494" cy="397144"/>
            </a:xfrm>
            <a:solidFill>
              <a:schemeClr val="accent3"/>
            </a:solidFill>
          </p:grpSpPr>
          <p:sp>
            <p:nvSpPr>
              <p:cNvPr id="115" name="Right Arrow 114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6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4331974" y="2938735"/>
            <a:ext cx="4680519" cy="1332148"/>
            <a:chOff x="5775965" y="3918313"/>
            <a:chExt cx="6240692" cy="1776197"/>
          </a:xfrm>
        </p:grpSpPr>
        <p:sp>
          <p:nvSpPr>
            <p:cNvPr id="183" name="Rounded Rectangle 182"/>
            <p:cNvSpPr/>
            <p:nvPr/>
          </p:nvSpPr>
          <p:spPr>
            <a:xfrm>
              <a:off x="5775965" y="3918313"/>
              <a:ext cx="6240692" cy="1776197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6546516" y="3966320"/>
              <a:ext cx="480606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00B050"/>
                  </a:solidFill>
                </a:rPr>
                <a:t>Quick-win Projects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17388" y="2667910"/>
            <a:ext cx="1691088" cy="1949561"/>
            <a:chOff x="3489850" y="3557213"/>
            <a:chExt cx="2254784" cy="2599415"/>
          </a:xfrm>
        </p:grpSpPr>
        <p:sp>
          <p:nvSpPr>
            <p:cNvPr id="59" name="Rounded Rectangle 58"/>
            <p:cNvSpPr/>
            <p:nvPr/>
          </p:nvSpPr>
          <p:spPr>
            <a:xfrm>
              <a:off x="3608308" y="4441234"/>
              <a:ext cx="1716595" cy="889156"/>
            </a:xfrm>
            <a:prstGeom prst="roundRect">
              <a:avLst/>
            </a:prstGeom>
            <a:solidFill>
              <a:srgbClr val="FFFF99"/>
            </a:solidFill>
            <a:ln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rgbClr val="00B050"/>
                  </a:solidFill>
                </a:rPr>
                <a:t>Standards &amp; Certification Center</a:t>
              </a:r>
            </a:p>
          </p:txBody>
        </p:sp>
        <p:grpSp>
          <p:nvGrpSpPr>
            <p:cNvPr id="185" name="Group 184"/>
            <p:cNvGrpSpPr/>
            <p:nvPr/>
          </p:nvGrpSpPr>
          <p:grpSpPr>
            <a:xfrm rot="5400000">
              <a:off x="4325699" y="5762480"/>
              <a:ext cx="361099" cy="427197"/>
              <a:chOff x="1766887" y="1833427"/>
              <a:chExt cx="339494" cy="397144"/>
            </a:xfrm>
            <a:solidFill>
              <a:schemeClr val="accent3"/>
            </a:solidFill>
          </p:grpSpPr>
          <p:sp>
            <p:nvSpPr>
              <p:cNvPr id="186" name="Right Arrow 185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7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 rot="16200000">
              <a:off x="4333171" y="3531637"/>
              <a:ext cx="361099" cy="412252"/>
              <a:chOff x="1766887" y="1833427"/>
              <a:chExt cx="339494" cy="397144"/>
            </a:xfrm>
            <a:solidFill>
              <a:schemeClr val="accent3"/>
            </a:solidFill>
          </p:grpSpPr>
          <p:sp>
            <p:nvSpPr>
              <p:cNvPr id="189" name="Right Arrow 188"/>
              <p:cNvSpPr/>
              <p:nvPr/>
            </p:nvSpPr>
            <p:spPr>
              <a:xfrm>
                <a:off x="1766887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0" name="Right Arrow 4"/>
              <p:cNvSpPr/>
              <p:nvPr/>
            </p:nvSpPr>
            <p:spPr>
              <a:xfrm>
                <a:off x="1766887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1" name="TextBox 190"/>
            <p:cNvSpPr txBox="1"/>
            <p:nvPr/>
          </p:nvSpPr>
          <p:spPr>
            <a:xfrm>
              <a:off x="3489850" y="3918314"/>
              <a:ext cx="205681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00B050"/>
                  </a:solidFill>
                </a:rPr>
                <a:t>M-L Plan</a:t>
              </a:r>
            </a:p>
          </p:txBody>
        </p:sp>
        <p:grpSp>
          <p:nvGrpSpPr>
            <p:cNvPr id="108" name="Group 107"/>
            <p:cNvGrpSpPr/>
            <p:nvPr/>
          </p:nvGrpSpPr>
          <p:grpSpPr>
            <a:xfrm rot="10800000">
              <a:off x="5348657" y="4666719"/>
              <a:ext cx="395977" cy="443107"/>
              <a:chOff x="4008834" y="1833427"/>
              <a:chExt cx="339494" cy="397144"/>
            </a:xfrm>
            <a:solidFill>
              <a:schemeClr val="accent3"/>
            </a:solidFill>
          </p:grpSpPr>
          <p:sp>
            <p:nvSpPr>
              <p:cNvPr id="109" name="Right Arrow 108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0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69" name="Slide Number Placeholder 3"/>
          <p:cNvSpPr txBox="1">
            <a:spLocks/>
          </p:cNvSpPr>
          <p:nvPr/>
        </p:nvSpPr>
        <p:spPr>
          <a:xfrm>
            <a:off x="-36512" y="6520260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7A3A58A-E2BD-4F01-9DC8-FEFE2A003375}" type="slidenum">
              <a:rPr lang="en-US">
                <a:solidFill>
                  <a:prstClr val="black">
                    <a:tint val="75000"/>
                  </a:prstClr>
                </a:solidFill>
              </a:rPr>
              <a:pPr algn="ctr"/>
              <a:t>118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64453" y="1810402"/>
            <a:ext cx="2452937" cy="4059697"/>
            <a:chOff x="219271" y="2413869"/>
            <a:chExt cx="3270582" cy="5412929"/>
          </a:xfrm>
        </p:grpSpPr>
        <p:pic>
          <p:nvPicPr>
            <p:cNvPr id="181" name="Picture 180" descr="C:\Users\wanlayap\AppData\Local\Microsoft\Windows\Temporary Internet Files\Content.Outlook\73DMSMJ4\IMG_3166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04" t="13690" r="51972" b="55565"/>
            <a:stretch/>
          </p:blipFill>
          <p:spPr bwMode="auto">
            <a:xfrm>
              <a:off x="1888260" y="4473111"/>
              <a:ext cx="1391427" cy="861359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" name="Picture 208" descr="C:\Users\wanlayap\AppData\Local\Microsoft\Windows\Temporary Internet Files\Content.Outlook\73DMSMJ4\IMG_3166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95" t="14106" r="34281" b="55615"/>
            <a:stretch/>
          </p:blipFill>
          <p:spPr bwMode="auto">
            <a:xfrm>
              <a:off x="219271" y="4473111"/>
              <a:ext cx="1391427" cy="861359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Elbow Connector 6"/>
            <p:cNvCxnSpPr>
              <a:stCxn id="76" idx="1"/>
              <a:endCxn id="209" idx="0"/>
            </p:cNvCxnSpPr>
            <p:nvPr/>
          </p:nvCxnSpPr>
          <p:spPr>
            <a:xfrm rot="10800000" flipV="1">
              <a:off x="914986" y="2413869"/>
              <a:ext cx="2573365" cy="2059242"/>
            </a:xfrm>
            <a:prstGeom prst="bentConnector2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Elbow Connector 210"/>
            <p:cNvCxnSpPr>
              <a:endCxn id="181" idx="0"/>
            </p:cNvCxnSpPr>
            <p:nvPr/>
          </p:nvCxnSpPr>
          <p:spPr>
            <a:xfrm rot="5400000">
              <a:off x="2212034" y="3195294"/>
              <a:ext cx="1649758" cy="905877"/>
            </a:xfrm>
            <a:prstGeom prst="bentConnector3">
              <a:avLst>
                <a:gd name="adj1" fmla="val 229"/>
              </a:avLst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Elbow Connector 211"/>
            <p:cNvCxnSpPr>
              <a:stCxn id="209" idx="2"/>
            </p:cNvCxnSpPr>
            <p:nvPr/>
          </p:nvCxnSpPr>
          <p:spPr>
            <a:xfrm rot="16200000" flipH="1">
              <a:off x="956255" y="5293199"/>
              <a:ext cx="2492328" cy="2574869"/>
            </a:xfrm>
            <a:prstGeom prst="bentConnector2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Elbow Connector 212"/>
            <p:cNvCxnSpPr>
              <a:stCxn id="181" idx="2"/>
              <a:endCxn id="2062" idx="1"/>
            </p:cNvCxnSpPr>
            <p:nvPr/>
          </p:nvCxnSpPr>
          <p:spPr>
            <a:xfrm rot="16200000" flipH="1">
              <a:off x="2011377" y="5907066"/>
              <a:ext cx="2051068" cy="905875"/>
            </a:xfrm>
            <a:prstGeom prst="bentConnector2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2603782" y="1057327"/>
            <a:ext cx="6419384" cy="1699552"/>
            <a:chOff x="3471708" y="1409770"/>
            <a:chExt cx="8559179" cy="2266069"/>
          </a:xfrm>
        </p:grpSpPr>
        <p:pic>
          <p:nvPicPr>
            <p:cNvPr id="1026" name="Picture 2" descr="ผลการค้นหารูปภาพสำหรับ business direction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410154">
              <a:off x="6072930" y="1862361"/>
              <a:ext cx="1362075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ผลการค้นหารูปภาพสำหรับ business direction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30995">
              <a:off x="3999856" y="1808140"/>
              <a:ext cx="1115588" cy="1115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TextBox 76"/>
            <p:cNvSpPr txBox="1"/>
            <p:nvPr/>
          </p:nvSpPr>
          <p:spPr>
            <a:xfrm>
              <a:off x="3471708" y="1422037"/>
              <a:ext cx="855917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C0504D">
                      <a:lumMod val="75000"/>
                    </a:srgbClr>
                  </a:solidFill>
                </a:rPr>
                <a:t>Business Demand (Private)</a:t>
              </a:r>
            </a:p>
          </p:txBody>
        </p:sp>
        <p:grpSp>
          <p:nvGrpSpPr>
            <p:cNvPr id="195" name="Group 194"/>
            <p:cNvGrpSpPr/>
            <p:nvPr/>
          </p:nvGrpSpPr>
          <p:grpSpPr>
            <a:xfrm>
              <a:off x="9835183" y="2468865"/>
              <a:ext cx="420336" cy="443107"/>
              <a:chOff x="4008834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96" name="Right Arrow 195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7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9" name="Group 198"/>
            <p:cNvGrpSpPr/>
            <p:nvPr/>
          </p:nvGrpSpPr>
          <p:grpSpPr>
            <a:xfrm>
              <a:off x="7717571" y="2468865"/>
              <a:ext cx="420336" cy="443107"/>
              <a:chOff x="4008834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200" name="Right Arrow 199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1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2" name="Group 201"/>
            <p:cNvGrpSpPr/>
            <p:nvPr/>
          </p:nvGrpSpPr>
          <p:grpSpPr>
            <a:xfrm>
              <a:off x="5421521" y="2468865"/>
              <a:ext cx="420336" cy="443107"/>
              <a:chOff x="4008834" y="1833427"/>
              <a:chExt cx="339494" cy="397144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207" name="Right Arrow 206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8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Rectangle 3"/>
            <p:cNvSpPr/>
            <p:nvPr/>
          </p:nvSpPr>
          <p:spPr>
            <a:xfrm>
              <a:off x="3815883" y="3001663"/>
              <a:ext cx="1678239" cy="326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Business Direction</a:t>
              </a: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648843" y="2987824"/>
              <a:ext cx="2075781" cy="326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Competitive Workforce</a:t>
              </a:r>
            </a:p>
          </p:txBody>
        </p:sp>
        <p:pic>
          <p:nvPicPr>
            <p:cNvPr id="1030" name="Picture 6" descr="ผลการค้นหารูปภาพสำหรับ competency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0473" y="1799506"/>
              <a:ext cx="1181100" cy="1228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" name="Rectangle 103"/>
            <p:cNvSpPr/>
            <p:nvPr/>
          </p:nvSpPr>
          <p:spPr>
            <a:xfrm>
              <a:off x="7709584" y="2864335"/>
              <a:ext cx="2542244" cy="811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Competency with </a:t>
              </a:r>
            </a:p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Performance/ Practice Standard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10250500" y="2843808"/>
              <a:ext cx="1766157" cy="608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Rewards &amp; </a:t>
              </a:r>
            </a:p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C0504D">
                      <a:lumMod val="75000"/>
                    </a:srgbClr>
                  </a:solidFill>
                </a:rPr>
                <a:t>Career Growth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0560496" y="1409770"/>
              <a:ext cx="1222202" cy="1430570"/>
              <a:chOff x="10560496" y="1409770"/>
              <a:chExt cx="1222202" cy="1430570"/>
            </a:xfrm>
          </p:grpSpPr>
          <p:pic>
            <p:nvPicPr>
              <p:cNvPr id="1032" name="Picture 8" descr="ผลการค้นหารูปภาพสำหรับ career growth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60496" y="2097389"/>
                <a:ext cx="1190625" cy="7429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 descr="ผลการค้นหารูปภาพสำหรับ rewards">
                <a:hlinkClick r:id="rId13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4372" y="1409770"/>
                <a:ext cx="728326" cy="7283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6" name="Rounded Rectangle 75"/>
            <p:cNvSpPr/>
            <p:nvPr/>
          </p:nvSpPr>
          <p:spPr>
            <a:xfrm>
              <a:off x="3488350" y="1409955"/>
              <a:ext cx="8542537" cy="2007827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30" name="Rounded Rectangle 129"/>
          <p:cNvSpPr/>
          <p:nvPr/>
        </p:nvSpPr>
        <p:spPr>
          <a:xfrm>
            <a:off x="6121493" y="3324862"/>
            <a:ext cx="1253838" cy="666866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400" b="1" dirty="0">
                <a:solidFill>
                  <a:prstClr val="white"/>
                </a:solidFill>
              </a:rPr>
              <a:t>Excellence Model School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617387" y="4678978"/>
            <a:ext cx="6395107" cy="1743437"/>
            <a:chOff x="3489849" y="6238636"/>
            <a:chExt cx="8526809" cy="2324582"/>
          </a:xfrm>
        </p:grpSpPr>
        <p:sp>
          <p:nvSpPr>
            <p:cNvPr id="2062" name="Rounded Rectangle 2061"/>
            <p:cNvSpPr/>
            <p:nvPr/>
          </p:nvSpPr>
          <p:spPr>
            <a:xfrm>
              <a:off x="3489849" y="6238636"/>
              <a:ext cx="8510523" cy="229380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2063" name="TextBox 2062"/>
            <p:cNvSpPr txBox="1"/>
            <p:nvPr/>
          </p:nvSpPr>
          <p:spPr>
            <a:xfrm>
              <a:off x="3660961" y="8070775"/>
              <a:ext cx="83556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1F497D"/>
                  </a:solidFill>
                </a:rPr>
                <a:t>Vocational Education Supply</a:t>
              </a:r>
              <a:r>
                <a:rPr lang="th-TH" sz="1800" b="1" dirty="0">
                  <a:solidFill>
                    <a:srgbClr val="1F497D"/>
                  </a:solidFill>
                </a:rPr>
                <a:t> </a:t>
              </a:r>
              <a:r>
                <a:rPr lang="en-US" sz="1800" b="1" dirty="0">
                  <a:solidFill>
                    <a:srgbClr val="1F497D"/>
                  </a:solidFill>
                </a:rPr>
                <a:t>(Public)</a:t>
              </a:r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5765393" y="6360003"/>
              <a:ext cx="6114064" cy="1710771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21" name="Group 120"/>
            <p:cNvGrpSpPr/>
            <p:nvPr/>
          </p:nvGrpSpPr>
          <p:grpSpPr>
            <a:xfrm rot="10800000">
              <a:off x="9756881" y="6948264"/>
              <a:ext cx="435575" cy="443107"/>
              <a:chOff x="4008834" y="1833427"/>
              <a:chExt cx="339494" cy="39714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22" name="Right Arrow 121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3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 rot="10800000">
              <a:off x="7680177" y="6948264"/>
              <a:ext cx="435575" cy="443107"/>
              <a:chOff x="4008834" y="1833427"/>
              <a:chExt cx="339494" cy="39714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61" name="Right Arrow 160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2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5279975" y="6948264"/>
              <a:ext cx="435575" cy="443107"/>
              <a:chOff x="4008834" y="1833427"/>
              <a:chExt cx="339494" cy="39714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93" name="Right Arrow 192"/>
              <p:cNvSpPr/>
              <p:nvPr/>
            </p:nvSpPr>
            <p:spPr>
              <a:xfrm>
                <a:off x="4008834" y="1833427"/>
                <a:ext cx="339494" cy="397144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4" name="Right Arrow 6"/>
              <p:cNvSpPr/>
              <p:nvPr/>
            </p:nvSpPr>
            <p:spPr>
              <a:xfrm>
                <a:off x="4008834" y="1912856"/>
                <a:ext cx="237646" cy="23828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7556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036" name="Picture 12" descr="ผลการค้นหารูปภาพสำหรับ policy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6046" y="6748509"/>
              <a:ext cx="919834" cy="919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3715722" y="7701442"/>
              <a:ext cx="1738084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b="1" dirty="0">
                  <a:solidFill>
                    <a:srgbClr val="1F497D"/>
                  </a:solidFill>
                </a:rPr>
                <a:t>Government Policy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983494" y="6417455"/>
              <a:ext cx="1671825" cy="640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>
                  <a:solidFill>
                    <a:srgbClr val="1F497D"/>
                  </a:solidFill>
                </a:rPr>
                <a:t>Output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18477" y="6414931"/>
              <a:ext cx="1745093" cy="640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>
                  <a:solidFill>
                    <a:srgbClr val="1F497D"/>
                  </a:solidFill>
                </a:rPr>
                <a:t>Process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21273" y="6428183"/>
              <a:ext cx="1310615" cy="640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>
                  <a:solidFill>
                    <a:srgbClr val="1F497D"/>
                  </a:solidFill>
                </a:rPr>
                <a:t>Input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028386" y="7544856"/>
              <a:ext cx="1938993" cy="6083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1F497D"/>
                  </a:solidFill>
                </a:rPr>
                <a:t>Vocational Technical/</a:t>
              </a:r>
            </a:p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1F497D"/>
                  </a:solidFill>
                </a:rPr>
                <a:t>Commercial College</a:t>
              </a: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5726878" y="7742152"/>
              <a:ext cx="2075781" cy="326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1F497D"/>
                  </a:solidFill>
                </a:rPr>
                <a:t>Competitive Workforce</a:t>
              </a: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0134406" y="7524328"/>
              <a:ext cx="1817165" cy="6083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1F497D"/>
                  </a:solidFill>
                </a:rPr>
                <a:t>Secondary/</a:t>
              </a:r>
            </a:p>
            <a:p>
              <a:pPr algn="ctr" defTabSz="1422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dirty="0">
                  <a:solidFill>
                    <a:srgbClr val="1F497D"/>
                  </a:solidFill>
                </a:rPr>
                <a:t>Vocational Students</a:t>
              </a:r>
            </a:p>
          </p:txBody>
        </p:sp>
        <p:pic>
          <p:nvPicPr>
            <p:cNvPr id="1040" name="Picture 16" descr="ผลการค้นหารูปภาพสำหรับ workforce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6888022"/>
              <a:ext cx="1406776" cy="780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ผลการค้นหารูปภาพสำหรับ technical college">
              <a:hlinkClick r:id="rId19"/>
            </p:cNvPr>
            <p:cNvPicPr>
              <a:picLocks noChangeAspect="1" noChangeArrowheads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37"/>
            <a:stretch/>
          </p:blipFill>
          <p:spPr bwMode="auto">
            <a:xfrm>
              <a:off x="8294925" y="6940874"/>
              <a:ext cx="1329467" cy="607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" name="Group 13"/>
            <p:cNvGrpSpPr/>
            <p:nvPr/>
          </p:nvGrpSpPr>
          <p:grpSpPr>
            <a:xfrm>
              <a:off x="10488488" y="6861830"/>
              <a:ext cx="1262633" cy="680754"/>
              <a:chOff x="10488488" y="6861830"/>
              <a:chExt cx="1262633" cy="680754"/>
            </a:xfrm>
          </p:grpSpPr>
          <p:pic>
            <p:nvPicPr>
              <p:cNvPr id="1046" name="Picture 22" descr="ผลการค้นหารูปภาพสำหรับ thai student clipart">
                <a:hlinkClick r:id="rId21"/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1482"/>
              <a:stretch/>
            </p:blipFill>
            <p:spPr bwMode="auto">
              <a:xfrm>
                <a:off x="10943891" y="6875682"/>
                <a:ext cx="807230" cy="6669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ผลการค้นหารูปภาพสำหรับ thai student clipart">
                <a:hlinkClick r:id="rId23"/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195"/>
              <a:stretch/>
            </p:blipFill>
            <p:spPr bwMode="auto">
              <a:xfrm>
                <a:off x="10488488" y="6861830"/>
                <a:ext cx="536720" cy="5184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6" name="Picture 8" descr="ผลการค้นหารูปภาพสำหรับ new s curve industry">
              <a:hlinkClick r:id="rId25"/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1958" y="6381508"/>
              <a:ext cx="775804" cy="555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106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 descr="C:\Users\Administrator\Desktop\สคช\ระดับคุณวุฒิวิชาชีพ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574" y="-32629"/>
            <a:ext cx="5879753" cy="689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9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144799" y="-1499687"/>
            <a:ext cx="2635506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4" y="1641279"/>
            <a:ext cx="5832648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ปัจจุบันการศึกษาไทย</a:t>
            </a:r>
            <a:b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อยู่ตรงไหน</a:t>
            </a:r>
            <a:endParaRPr lang="th-TH" sz="5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21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8634413" y="120650"/>
            <a:ext cx="5048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t>19</a:t>
            </a:r>
            <a:endParaRPr lang="th-TH" sz="12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8743"/>
            <a:ext cx="4359220" cy="615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4024" y="15082"/>
            <a:ext cx="9143262" cy="4793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โครงการโรงเรียนประชารัฐ</a:t>
            </a:r>
            <a:endParaRPr lang="th-TH" sz="36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074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8634413" y="120650"/>
            <a:ext cx="5048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t>19</a:t>
            </a:r>
            <a:endParaRPr lang="th-TH" sz="12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07"/>
          <a:stretch/>
        </p:blipFill>
        <p:spPr bwMode="auto">
          <a:xfrm>
            <a:off x="179512" y="836712"/>
            <a:ext cx="8885762" cy="558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4024" y="15082"/>
            <a:ext cx="9143262" cy="4793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โครงการโรงเรียนประชารัฐ</a:t>
            </a:r>
            <a:endParaRPr lang="th-TH" sz="36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085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767569" y="1052736"/>
            <a:ext cx="2972783" cy="11518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พัฒนา</a:t>
            </a:r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ระบบข้อมูล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สารสนเทศ</a:t>
            </a:r>
          </a:p>
          <a:p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พิธาน พื้นทอง</a:t>
            </a:r>
            <a:b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</a:b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</a:t>
            </a:r>
            <a:r>
              <a:rPr lang="th-TH" sz="2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วร</a:t>
            </a: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วุฒิ  อุ่นใจ</a:t>
            </a:r>
          </a:p>
          <a:p>
            <a:endParaRPr lang="th-TH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525876" y="2496944"/>
            <a:ext cx="2618124" cy="23167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พัฒนา</a:t>
            </a:r>
            <a:r>
              <a:rPr lang="th-TH" alt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หลักสูตร </a:t>
            </a:r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การสื่อสารภาษาอังกฤษ คุณธรรม</a:t>
            </a:r>
            <a:b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</a:br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คุณหญิงสุชาดา </a:t>
            </a:r>
            <a:r>
              <a:rPr lang="th-TH" sz="2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กี</a:t>
            </a:r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ระนันทน์</a:t>
            </a:r>
          </a:p>
          <a:p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ดร.อาจอง ชุมสาย ณ อยุธยา</a:t>
            </a:r>
          </a:p>
          <a:p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2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ทนง</a:t>
            </a:r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โชติสรยุทธ์</a:t>
            </a:r>
          </a:p>
          <a:p>
            <a:pPr>
              <a:defRPr/>
            </a:pPr>
            <a:endParaRPr lang="th-TH" sz="2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652120" y="5157192"/>
            <a:ext cx="3240360" cy="1584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พัฒนาครู ผู้บริหารสถานศึกษา</a:t>
            </a:r>
            <a:r>
              <a:rPr lang="th-TH" sz="1800" dirty="0">
                <a:solidFill>
                  <a:srgbClr val="FF0000"/>
                </a:solidFill>
              </a:rPr>
              <a:t/>
            </a:r>
            <a:br>
              <a:rPr lang="th-TH" sz="1800" dirty="0">
                <a:solidFill>
                  <a:srgbClr val="FF0000"/>
                </a:solidFill>
              </a:rPr>
            </a:b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รศ.ดร.เอกชัย  กี่สุขพันธุ์</a:t>
            </a:r>
          </a:p>
          <a:p>
            <a:r>
              <a:rPr lang="th-TH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ดร.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วรภัทร์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ภู่เจริญ</a:t>
            </a:r>
          </a:p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นายอนุชิต จุรี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เกษ</a:t>
            </a:r>
            <a:endParaRPr lang="th-TH" sz="2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7504" y="4779150"/>
            <a:ext cx="3240360" cy="19802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พัฒนาความร่วมมือฯ และการสร้างแรงจูงใจ</a:t>
            </a:r>
            <a:b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</a:b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เขมทัต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สุ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คนธิ์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สิงห์</a:t>
            </a:r>
          </a:p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ทนง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โชติสรยุทธ์</a:t>
            </a:r>
          </a:p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นายไพรัช  แสงทอง</a:t>
            </a:r>
          </a:p>
          <a:p>
            <a:pPr>
              <a:defRPr/>
            </a:pPr>
            <a:endParaRPr lang="th-TH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0141" y="1129412"/>
            <a:ext cx="3056384" cy="30196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พัฒนาความเป็นเลิศด้านการศึกษา ค้นคว้า วิจัยเทคโนโลยีแห่งอนาคตและสนับสนุนการสร้างนวัตกรรมของผู้นำเยาวชนรุ่นใหม่</a:t>
            </a:r>
            <a:b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</a:b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ดร.ไพรินทร์  ชูโชติถาวร</a:t>
            </a:r>
          </a:p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นางพุทธชาด มุกดาประกร</a:t>
            </a:r>
          </a:p>
          <a:p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นาย</a:t>
            </a:r>
            <a:r>
              <a:rPr lang="th-TH" sz="2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ถิรวัฒน์</a:t>
            </a:r>
            <a:r>
              <a:rPr lang="th-TH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ดีสมบูรณ์</a:t>
            </a:r>
          </a:p>
          <a:p>
            <a:pPr>
              <a:defRPr/>
            </a:pPr>
            <a:r>
              <a:rPr lang="th-TH" alt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</a:t>
            </a:r>
            <a:endParaRPr lang="th-TH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43544"/>
            <a:ext cx="8100392" cy="584769"/>
          </a:xfrm>
          <a:prstGeom prst="rect">
            <a:avLst/>
          </a:prstGeom>
          <a:solidFill>
            <a:srgbClr val="227E12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คณะทำงาน 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5 </a:t>
            </a: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คณะ</a:t>
            </a:r>
            <a:endParaRPr lang="th-TH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47192"/>
            <a:ext cx="8100392" cy="94864"/>
          </a:xfrm>
          <a:prstGeom prst="rect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87696297"/>
              </p:ext>
            </p:extLst>
          </p:nvPr>
        </p:nvGraphicFramePr>
        <p:xfrm>
          <a:off x="1475656" y="16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วงรี 10"/>
          <p:cNvSpPr/>
          <p:nvPr/>
        </p:nvSpPr>
        <p:spPr>
          <a:xfrm>
            <a:off x="6183415" y="3626508"/>
            <a:ext cx="3014676" cy="13578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4828286" y="1525681"/>
            <a:ext cx="3014676" cy="7511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-180528" y="3099973"/>
            <a:ext cx="3014676" cy="13578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-210684" y="5589240"/>
            <a:ext cx="3014676" cy="13578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5" name="วงรี 14"/>
          <p:cNvSpPr/>
          <p:nvPr/>
        </p:nvSpPr>
        <p:spPr>
          <a:xfrm>
            <a:off x="5436096" y="5485364"/>
            <a:ext cx="3014676" cy="13578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79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41952"/>
            <a:ext cx="9144000" cy="69272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96732"/>
            <a:ext cx="9144000" cy="12541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endParaRPr lang="th-TH">
              <a:solidFill>
                <a:prstClr val="black"/>
              </a:solidFill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6611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คณะทำงานกลุ่มย่อยที่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 ICT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เพื่อการศึกษา 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ฐานข้อมูล</a:t>
            </a:r>
            <a:endParaRPr lang="th-TH" sz="3200" b="1" dirty="0">
              <a:solidFill>
                <a:prstClr val="white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717183" y="2144780"/>
            <a:ext cx="2160588" cy="260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ข้อมูลพื้นฐานโรงเรียน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17183" y="2427355"/>
            <a:ext cx="2160588" cy="4110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รหัสโรงเรียน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เลขประจําตัวผู้เสียภาษี 13 หลัก ของโรงเรียน</a:t>
            </a:r>
            <a:endParaRPr lang="en-US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ชื่อโรงเรียน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ชื่อสพป.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สพม.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หมายเลขเขตพื้นที่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ที่อยู่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ตำบล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อำเภอ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จังหวัด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พิกัดที่ตั้งของโรงเรียน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ระดับที่เปิดสอน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จำนวนผู้บริหาร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จำนวนข้าราชการครู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จำนวนอัตราจ้าง</a:t>
            </a:r>
            <a:endParaRPr lang="en-US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จำนวนบุคลากรอื่นๆ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จำนวนนักเรียน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แยกตามชั้นปี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พื้นที่ทั้งหมดของโรงเรียน(ไร่)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เป็นพื้นที่สถานศึกษา(ไร่)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เป็นพื้นที่สามารถทำเกษตร(ไร่)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มีแหล่งน้ำในโรงเรียนมั้ย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จำนวนห้องเรียน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จำนวนอาคารเรียน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จำนวนที่ใช้งานได้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จำนวนที่ใช้งานไม่ได้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จำนวนอาคารอเนกประสงค์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จำนวนที่ใช้งานได้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จำนวนที่ใช้งานไม่ได้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96233" y="920818"/>
            <a:ext cx="2160588" cy="2603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ข้อมูลผู้บริหารโรงเรียน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233" y="1208155"/>
            <a:ext cx="2160588" cy="192360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ชื่อผู้บริหาร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ตำแหน่ง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อายุ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วุฒิการศึกษาสูงสุด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สาขาของวุฒิการศึกษา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ประสบการณ์บริหาร(ปี)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เบอร์ติดต่อ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โทร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เบอร์ติดต่อ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โทรสาร</a:t>
            </a:r>
            <a:endParaRPr lang="en-US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เบอร์ติดต่อ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โทรมือถือ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อีเมล์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-Line ID</a:t>
            </a:r>
          </a:p>
          <a:p>
            <a:pPr>
              <a:defRPr/>
            </a:pPr>
            <a:r>
              <a:rPr lang="en-US" sz="10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10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ต้องการพัฒนาตนเองตามหลักสูตรใดบ้าง</a:t>
            </a:r>
            <a:r>
              <a:rPr lang="en-US" sz="10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*(1)</a:t>
            </a:r>
            <a:endParaRPr lang="th-TH" sz="10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6965333" y="957330"/>
            <a:ext cx="2016125" cy="246063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อุปกรณ์การเรียนการสอนของรร.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5333" y="1209743"/>
            <a:ext cx="2016125" cy="7858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จำนวนคอมฯในการเรียนการสอน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จำนวนคอมฯในการบริหารจัดการ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Tablet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ในการเรียนการสอน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จำนวนคอมฯที่ใช้อินเทอร์เน็ตได้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จำนวน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Tablet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ที่ใช้อินเทอร์เน็ตได้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093671" y="3664018"/>
            <a:ext cx="1800225" cy="43021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ผลสัมฤทธิ์ทางการเรียนแต่ละรร.</a:t>
            </a:r>
            <a:r>
              <a:rPr lang="en-US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(2</a:t>
            </a: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ปีล่าสุด)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93671" y="4095818"/>
            <a:ext cx="1800225" cy="7842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 พ.ศ.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ระดับชั้น (ป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6,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ม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ม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6)</a:t>
            </a:r>
            <a:endParaRPr lang="th-TH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รายวิชา (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8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กลุ่มสาระวิชา)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คะแนน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O-Net 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ตาม8สาระวิชาของโรงเรียน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96233" y="4037080"/>
            <a:ext cx="2233613" cy="261938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ข้อมูลผลงานด้านนวัตกรรมในรอบ</a:t>
            </a:r>
            <a:r>
              <a:rPr lang="en-US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6233" y="4302193"/>
            <a:ext cx="2233613" cy="1031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ปีพ.ศ.ที่ได้รับรางวัล</a:t>
            </a:r>
            <a:endParaRPr lang="en-US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-ประเภทผลงานที่ได้รับรางวัล </a:t>
            </a:r>
            <a:r>
              <a:rPr lang="th-TH" sz="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(ด้านการเกษตร, ด้านหุ่นยนต์, ด้านวิทยาศาสตร์)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-ระดับผลงานที่ได้รับรางวัล </a:t>
            </a:r>
            <a:r>
              <a:rPr lang="th-TH" sz="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(ระดับเขต, ระดับจังหวัด, ระดับประเทศ)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-จำนวนผลงาน ที่แยกตามประเภท, ระดับผลงาน และปี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96233" y="5381693"/>
            <a:ext cx="2232025" cy="3841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10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ข้อมูลการเข้าร่วมโครงการ</a:t>
            </a:r>
            <a:r>
              <a:rPr lang="en-US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รร.สุจริต</a:t>
            </a:r>
            <a:r>
              <a:rPr lang="en-US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</a:t>
            </a:r>
            <a:r>
              <a:rPr lang="th-TH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รร.ดีศรีตำบล</a:t>
            </a:r>
            <a:r>
              <a:rPr lang="en-US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</a:t>
            </a:r>
            <a:r>
              <a:rPr lang="th-TH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รร.ในฝัน</a:t>
            </a:r>
            <a:r>
              <a:rPr lang="en-US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</a:t>
            </a:r>
            <a:r>
              <a:rPr lang="th-TH" sz="9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รร.สีขาว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6233" y="5778568"/>
            <a:ext cx="2232025" cy="9239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เคย หรือ ไม่เคยเข้าร่วม</a:t>
            </a:r>
            <a:endParaRPr lang="en-US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ชื่อโครงการที่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ชื่อโครงการที่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ชื่อโครงการที่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ชื่อโครงการที่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4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ชื่อโครงการที่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5</a:t>
            </a:r>
            <a:endParaRPr lang="th-TH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96233" y="3179830"/>
            <a:ext cx="2160588" cy="2619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ข้อมูลคุณครู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6233" y="3457643"/>
            <a:ext cx="2160588" cy="50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ต้องการพัฒนาตนเองตามหลักสูตรใดบ้างเพื่อพัฒนาการเรียนการสอนให้มีประสิทธิภาพ</a:t>
            </a:r>
            <a:r>
              <a:rPr lang="en-US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*(2)</a:t>
            </a:r>
            <a:endParaRPr lang="th-TH" sz="9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2501283" y="941455"/>
            <a:ext cx="2160588" cy="2619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ข้อมูลสถานศึกษา</a:t>
            </a:r>
            <a:r>
              <a:rPr lang="en-US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รร.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1283" y="1220855"/>
            <a:ext cx="2160588" cy="6461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การประเมิน สมศ.รอบ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 (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ผ่าน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ไม่ผ่าน)</a:t>
            </a:r>
          </a:p>
          <a:p>
            <a:pPr>
              <a:defRPr/>
            </a:pPr>
            <a:r>
              <a:rPr lang="en-US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ต้องการให้ชุมชนร่วมสนับสนุนอย่างไร</a:t>
            </a:r>
          </a:p>
          <a:p>
            <a:pPr>
              <a:defRPr/>
            </a:pPr>
            <a:r>
              <a:rPr lang="en-US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ผู้บริหารสามารถมีส่วนร่วมกับชุมชนได้มากน้อยแค่ไหน เพราะอะไร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5093671" y="5024505"/>
            <a:ext cx="2087562" cy="4318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ผลสัมฤทธิ์ทางการเรียนของนร.</a:t>
            </a:r>
            <a:r>
              <a:rPr lang="en-US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ในแต่ละรร.</a:t>
            </a:r>
            <a:r>
              <a:rPr lang="en-US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(2</a:t>
            </a:r>
            <a:r>
              <a:rPr lang="th-TH" sz="105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ปีล่าสุด)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93671" y="5475355"/>
            <a:ext cx="2087562" cy="1062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ปี พ.ศ.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ระดับชั้น (ป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6,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ม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ม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6)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รายชื่อนักเรียนที่มีผลรวมการสอบสูงสุด 5 คนแรกของแต่ละระดับชั้น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รายวิชา (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8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กลุ่มสาระวิชา)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คะแนน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O-Net 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ตาม8สาระวิชาของนักเรียน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57496" y="4519680"/>
            <a:ext cx="1222375" cy="2619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h-TH" sz="105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ข้อมูลผู้ปกครอง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57496" y="4799080"/>
            <a:ext cx="1222375" cy="36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อาชีพ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รายได้ต่อปี</a:t>
            </a:r>
          </a:p>
        </p:txBody>
      </p: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7397133" y="5311843"/>
            <a:ext cx="1584325" cy="26193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สิ่งที่ต้องการรร.พัฒนา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97133" y="5600768"/>
            <a:ext cx="1584325" cy="92233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ด้านวิชาการ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ด้านกายภาพ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ด้านการบริหาร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ด้านบุคลากร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ปัญหาที่โรงเรียนพบและต้องการการสนับสนุน</a:t>
            </a: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4804746" y="941455"/>
            <a:ext cx="2016125" cy="261938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ระบบอินเทอร์เน็ตของรร.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04746" y="1208155"/>
            <a:ext cx="2016125" cy="7842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-ชนิดของอินเทอร์เน็ต (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1)Fiber, 2)ADSL, 3)</a:t>
            </a:r>
            <a:r>
              <a:rPr lang="en-US" sz="9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UniNet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4)IP-Star,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5)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แอร์การ์ด3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G-4G)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ค่ายอินเทอร์เน็ตที่ใช้ (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ISP) 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ความเร็วอินเทอร์เน็ตตามแพ็คเกจ</a:t>
            </a:r>
          </a:p>
        </p:txBody>
      </p: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7109796" y="2360680"/>
            <a:ext cx="1871662" cy="260350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05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สื่อการเรียนการสอนของรร.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09796" y="2648018"/>
            <a:ext cx="1871662" cy="17541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สื่อหนังสือ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ชั้นปี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สาระวิชา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ชุดหนังสือ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สำนักพิมพ์</a:t>
            </a:r>
          </a:p>
          <a:p>
            <a:pPr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สื่อดิจิทัล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ชั้นปี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สาระวิชา</a:t>
            </a: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ประเภทที่ใช้ (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1)CD/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โปรแกรมคอมพิวเตอร์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2)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อินเทอร์เน็ต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เว็บไซต์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3)Application)</a:t>
            </a:r>
            <a:endParaRPr lang="th-TH" sz="9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บริษัทผู้ผลิต</a:t>
            </a:r>
          </a:p>
        </p:txBody>
      </p:sp>
    </p:spTree>
    <p:extLst>
      <p:ext uri="{BB962C8B-B14F-4D97-AF65-F5344CB8AC3E}">
        <p14:creationId xmlns:p14="http://schemas.microsoft.com/office/powerpoint/2010/main" val="13243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" t="16228" r="24298"/>
          <a:stretch/>
        </p:blipFill>
        <p:spPr bwMode="auto">
          <a:xfrm>
            <a:off x="107504" y="729916"/>
            <a:ext cx="8646695" cy="612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-41952"/>
            <a:ext cx="9144000" cy="692721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th-TH" sz="1800" kern="0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66159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คณะทำงานกลุ่มย่อยที่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1 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 ICT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เพื่อการศึกษา 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200" b="1" dirty="0" smtClean="0">
                <a:solidFill>
                  <a:prstClr val="white"/>
                </a:solidFill>
                <a:latin typeface="AngsanaUPC" pitchFamily="18" charset="-34"/>
                <a:cs typeface="AngsanaUPC" pitchFamily="18" charset="-34"/>
              </a:rPr>
              <a:t>Web Page</a:t>
            </a:r>
            <a:endParaRPr lang="th-TH" sz="3200" b="1" dirty="0">
              <a:solidFill>
                <a:prstClr val="white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29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9" t="14090" r="24231"/>
          <a:stretch/>
        </p:blipFill>
        <p:spPr bwMode="auto">
          <a:xfrm>
            <a:off x="76027" y="116632"/>
            <a:ext cx="9032477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05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" t="10526" r="24173"/>
          <a:stretch/>
        </p:blipFill>
        <p:spPr bwMode="auto">
          <a:xfrm>
            <a:off x="32084" y="0"/>
            <a:ext cx="90767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5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 t="14912" r="25776"/>
          <a:stretch/>
        </p:blipFill>
        <p:spPr bwMode="auto">
          <a:xfrm>
            <a:off x="0" y="31195"/>
            <a:ext cx="9114136" cy="682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57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0" t="15569" r="27009" b="439"/>
          <a:stretch/>
        </p:blipFill>
        <p:spPr bwMode="auto">
          <a:xfrm>
            <a:off x="0" y="0"/>
            <a:ext cx="90246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54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14912" r="25602"/>
          <a:stretch/>
        </p:blipFill>
        <p:spPr bwMode="auto">
          <a:xfrm>
            <a:off x="0" y="0"/>
            <a:ext cx="9075829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35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ตัวยึดเนื้อหา 17" descr="สภาพแวดล้อมทางการศึกษา-01 (1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89410" y="171162"/>
            <a:ext cx="4630862" cy="6549148"/>
          </a:xfrm>
        </p:spPr>
      </p:pic>
      <p:pic>
        <p:nvPicPr>
          <p:cNvPr id="6150" name="Picture 6" descr="ผลการค้นหารูปภาพสำหรับ อาเซียน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ผลการค้นหารูปภาพสำหรับ อาเซียน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63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9" t="16228" r="26024"/>
          <a:stretch/>
        </p:blipFill>
        <p:spPr bwMode="auto">
          <a:xfrm>
            <a:off x="23882" y="-8004"/>
            <a:ext cx="9148679" cy="686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23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7" t="15570" r="25900"/>
          <a:stretch/>
        </p:blipFill>
        <p:spPr bwMode="auto">
          <a:xfrm>
            <a:off x="0" y="0"/>
            <a:ext cx="91024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50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4" t="15789" r="25776"/>
          <a:stretch/>
        </p:blipFill>
        <p:spPr bwMode="auto">
          <a:xfrm>
            <a:off x="144016" y="116632"/>
            <a:ext cx="8964488" cy="671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43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7" t="15351" r="26023"/>
          <a:stretch/>
        </p:blipFill>
        <p:spPr bwMode="auto">
          <a:xfrm>
            <a:off x="-1" y="6950"/>
            <a:ext cx="9105151" cy="685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KPI.jpg"/>
          <p:cNvPicPr>
            <a:picLocks noChangeAspect="1"/>
          </p:cNvPicPr>
          <p:nvPr/>
        </p:nvPicPr>
        <p:blipFill rotWithShape="1">
          <a:blip r:embed="rId2"/>
          <a:srcRect t="28338"/>
          <a:stretch/>
        </p:blipFill>
        <p:spPr bwMode="auto">
          <a:xfrm>
            <a:off x="467544" y="1268760"/>
            <a:ext cx="5398914" cy="547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รูปภาพ 5" descr="KPI.jpg"/>
          <p:cNvPicPr>
            <a:picLocks noChangeAspect="1"/>
          </p:cNvPicPr>
          <p:nvPr/>
        </p:nvPicPr>
        <p:blipFill rotWithShape="1">
          <a:blip r:embed="rId2"/>
          <a:srcRect l="20304" t="13528" r="6900" b="70610"/>
          <a:stretch/>
        </p:blipFill>
        <p:spPr bwMode="auto">
          <a:xfrm>
            <a:off x="5872431" y="332656"/>
            <a:ext cx="3278321" cy="100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 rot="311973">
            <a:off x="86416" y="193672"/>
            <a:ext cx="3995936" cy="5010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solidFill>
                <a:srgbClr val="003300"/>
              </a:solidFill>
            </a:endParaRPr>
          </a:p>
        </p:txBody>
      </p:sp>
      <p:sp>
        <p:nvSpPr>
          <p:cNvPr id="8" name="Flowchart: Manual Input 77"/>
          <p:cNvSpPr/>
          <p:nvPr/>
        </p:nvSpPr>
        <p:spPr>
          <a:xfrm rot="5400000" flipH="1">
            <a:off x="2325592" y="-2373184"/>
            <a:ext cx="908719" cy="5600321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Rectangle 78"/>
          <p:cNvSpPr/>
          <p:nvPr/>
        </p:nvSpPr>
        <p:spPr>
          <a:xfrm>
            <a:off x="33939" y="177289"/>
            <a:ext cx="4748157" cy="42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3.6.</a:t>
            </a:r>
            <a:r>
              <a:rPr lang="th-TH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การติดตามประเมินผล</a:t>
            </a:r>
          </a:p>
        </p:txBody>
      </p:sp>
    </p:spTree>
    <p:extLst>
      <p:ext uri="{BB962C8B-B14F-4D97-AF65-F5344CB8AC3E}">
        <p14:creationId xmlns:p14="http://schemas.microsoft.com/office/powerpoint/2010/main" val="14114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6566" y="24397"/>
            <a:ext cx="8316416" cy="95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ตัวชี้วัดการดำเนินงานด้านการศึกษาในพื้นที่</a:t>
            </a:r>
            <a:endParaRPr lang="th-TH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39552" y="1052736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๑. การบรรจุครู/ ปัญหาครูขาด/ครูไม่ครบชั้น/ครูไม่ตรงสาขา/การเกลี่ยครู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32736" y="1709192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๒. ผลสัมฤทธิ์ทางการเรียน (</a:t>
            </a:r>
            <a:r>
              <a:rPr lang="en-US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O-net)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9360" y="2348880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๓. การอ่านไม่ออก เขียนไม่ได้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9360" y="2996952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๔. เด็กออกกลางคัน/เด็กตกหล่น 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2948" y="3645024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๕. การดำเนินโครงการลดเวลาเรียน เพิ่มเวลารู้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39552" y="4293096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๖. การบริหารจัดการโรงเรียนขนาดเล็ก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09360" y="4941168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๗. ปัญหาการทุจริต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8348" y="5589240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๘. การจ้างลูกจ้าง </a:t>
            </a:r>
            <a:r>
              <a:rPr lang="en-US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TOR 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08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6566" y="24397"/>
            <a:ext cx="8316416" cy="95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ตัวชี้วัดการดำเนินงานด้านการศึกษาในพื้นที่</a:t>
            </a:r>
            <a:endParaRPr lang="th-TH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39552" y="1052736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๙. ทวิภาคี 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32736" y="1709192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๑๐. การเพิ่มสัดส่วนผู้เรียนสายอาชีวศึกษา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9360" y="2348880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๑๑. </a:t>
            </a:r>
            <a:r>
              <a:rPr lang="en-US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STEM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9360" y="2996952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๑๒. การพัฒนาทักษะภาษาอังกฤษ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2948" y="3645024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๑๓. มหาวิทยาลัยพี่เลี้ยง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39552" y="4293096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๑๔. โครงการประชารัฐ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09360" y="4941168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๑๕. การจัดทำฐานข้อมูลของแต่ละจังหวัด</a:t>
            </a: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8348" y="5589240"/>
            <a:ext cx="7848872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th-TH" altLang="th-TH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458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6" descr="Map_Thailand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9927"/>
            <a:ext cx="9144000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089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6" descr="Map_Thailand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375"/>
            <a:ext cx="9144000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641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9" descr="Map_Thailand2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375"/>
            <a:ext cx="9144000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179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13356" y="116632"/>
            <a:ext cx="8352928" cy="51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7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</a:t>
            </a:r>
            <a:r>
              <a:rPr lang="th-TH" sz="4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ระเด็นปัญหาของการศึกษาไทย</a:t>
            </a:r>
            <a:endParaRPr lang="th-TH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1F497D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ounded Rectangle 6"/>
          <p:cNvSpPr/>
          <p:nvPr/>
        </p:nvSpPr>
        <p:spPr>
          <a:xfrm>
            <a:off x="5298792" y="4041068"/>
            <a:ext cx="1758094" cy="1044116"/>
          </a:xfrm>
          <a:prstGeom prst="roundRect">
            <a:avLst/>
          </a:prstGeom>
          <a:solidFill>
            <a:srgbClr val="FFFF00"/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การประเมิน</a:t>
            </a:r>
          </a:p>
          <a:p>
            <a:pPr algn="ctr"/>
            <a:r>
              <a:rPr lang="th-TH" sz="22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และการพัฒนามาตรฐานการศึกษา</a:t>
            </a:r>
            <a:endParaRPr lang="en-US" sz="22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Rounded Rectangle 7"/>
          <p:cNvSpPr/>
          <p:nvPr/>
        </p:nvSpPr>
        <p:spPr>
          <a:xfrm>
            <a:off x="1560229" y="3933056"/>
            <a:ext cx="1800200" cy="104411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การบริหารจัดการ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ounded Rectangle 18"/>
          <p:cNvSpPr/>
          <p:nvPr/>
        </p:nvSpPr>
        <p:spPr>
          <a:xfrm>
            <a:off x="5226283" y="2615704"/>
            <a:ext cx="1830603" cy="92021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ผลิต พัฒนากำลังคนและงานวิจัย </a:t>
            </a:r>
            <a:endParaRPr lang="th-TH" sz="2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ounded Rectangle 167"/>
          <p:cNvSpPr/>
          <p:nvPr/>
        </p:nvSpPr>
        <p:spPr>
          <a:xfrm>
            <a:off x="1623245" y="2564906"/>
            <a:ext cx="1737185" cy="91172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ครู</a:t>
            </a:r>
            <a:endParaRPr 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ounded Rectangle 168"/>
          <p:cNvSpPr/>
          <p:nvPr/>
        </p:nvSpPr>
        <p:spPr>
          <a:xfrm>
            <a:off x="3530431" y="1772816"/>
            <a:ext cx="1737185" cy="792088"/>
          </a:xfrm>
          <a:prstGeom prst="roundRect">
            <a:avLst/>
          </a:prstGeom>
          <a:solidFill>
            <a:srgbClr val="CC990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หลักสูตรและกระบวนการเรียนรู้</a:t>
            </a:r>
            <a:endParaRPr lang="en-US" sz="20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ounded Rectangle 127"/>
          <p:cNvSpPr/>
          <p:nvPr/>
        </p:nvSpPr>
        <p:spPr>
          <a:xfrm>
            <a:off x="3419873" y="5105877"/>
            <a:ext cx="1818151" cy="996699"/>
          </a:xfrm>
          <a:prstGeom prst="roundRect">
            <a:avLst/>
          </a:prstGeom>
          <a:solidFill>
            <a:srgbClr val="FF0066"/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ICT </a:t>
            </a:r>
            <a:r>
              <a:rPr lang="th-TH" sz="32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เพื่อการศึกษา</a:t>
            </a:r>
            <a:endParaRPr lang="en-US" sz="32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2163299" y="719351"/>
            <a:ext cx="1300200" cy="291645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เด็กเครียด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Rounded Rectangle 149"/>
          <p:cNvSpPr/>
          <p:nvPr/>
        </p:nvSpPr>
        <p:spPr>
          <a:xfrm>
            <a:off x="4731841" y="1175066"/>
            <a:ext cx="1615621" cy="433817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กระบวนการเรียนรู้ไม่พัฒนาทักษะเด็ก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ounded Rectangle 157"/>
          <p:cNvSpPr/>
          <p:nvPr/>
        </p:nvSpPr>
        <p:spPr>
          <a:xfrm>
            <a:off x="6403415" y="627358"/>
            <a:ext cx="784669" cy="974741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การเรียนภาษาอังกฤษ</a:t>
            </a:r>
            <a:b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ขาดมาตรฐาน</a:t>
            </a:r>
            <a:endParaRPr lang="th-TH" sz="1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Rectangle 159"/>
          <p:cNvSpPr/>
          <p:nvPr/>
        </p:nvSpPr>
        <p:spPr>
          <a:xfrm>
            <a:off x="3521923" y="1174455"/>
            <a:ext cx="1152128" cy="401337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เด็กเรียนเยอะ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ectangle 164"/>
          <p:cNvSpPr/>
          <p:nvPr/>
        </p:nvSpPr>
        <p:spPr>
          <a:xfrm>
            <a:off x="2163299" y="1061796"/>
            <a:ext cx="1300200" cy="509159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เด็กไม่มีความสุขกับการ</a:t>
            </a: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เรียน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Rectangle 164"/>
          <p:cNvSpPr/>
          <p:nvPr/>
        </p:nvSpPr>
        <p:spPr>
          <a:xfrm>
            <a:off x="4724459" y="673717"/>
            <a:ext cx="1623003" cy="462637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เนื้อหาไม่สอดคล้องกับบริบทของสังคมที่เปลี่ยนแปลง</a:t>
            </a:r>
          </a:p>
        </p:txBody>
      </p:sp>
      <p:sp>
        <p:nvSpPr>
          <p:cNvPr id="27" name="Rectangle 164"/>
          <p:cNvSpPr/>
          <p:nvPr/>
        </p:nvSpPr>
        <p:spPr>
          <a:xfrm>
            <a:off x="3521923" y="716514"/>
            <a:ext cx="1152128" cy="401337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ผลสัมฤทธิ์</a:t>
            </a:r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ต่ำ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ounded Rectangle 12"/>
          <p:cNvSpPr/>
          <p:nvPr/>
        </p:nvSpPr>
        <p:spPr>
          <a:xfrm>
            <a:off x="171287" y="2948522"/>
            <a:ext cx="1247821" cy="38343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ครูไม่เก่ง</a:t>
            </a:r>
            <a:endParaRPr lang="en-US" sz="18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ounded Rectangle 13">
            <a:hlinkClick r:id="" action="ppaction://noaction"/>
          </p:cNvPr>
          <p:cNvSpPr/>
          <p:nvPr/>
        </p:nvSpPr>
        <p:spPr>
          <a:xfrm>
            <a:off x="145887" y="1652899"/>
            <a:ext cx="1316764" cy="54699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ครูไม่ครบชั้น </a:t>
            </a:r>
          </a:p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สอนไม่ตรงเอก</a:t>
            </a:r>
            <a:endParaRPr lang="en-US" sz="18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Rounded Rectangle 14"/>
          <p:cNvSpPr/>
          <p:nvPr/>
        </p:nvSpPr>
        <p:spPr>
          <a:xfrm>
            <a:off x="145506" y="1149378"/>
            <a:ext cx="1286303" cy="4215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ภาระงานเยอะ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Rounded Rectangle 15"/>
          <p:cNvSpPr/>
          <p:nvPr/>
        </p:nvSpPr>
        <p:spPr>
          <a:xfrm>
            <a:off x="152064" y="2279458"/>
            <a:ext cx="1286303" cy="59629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ครูขาดขวัญ</a:t>
            </a:r>
          </a:p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และกำลังใจ</a:t>
            </a:r>
            <a:endParaRPr lang="en-US" sz="18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Rounded Rectangle 12"/>
          <p:cNvSpPr/>
          <p:nvPr/>
        </p:nvSpPr>
        <p:spPr>
          <a:xfrm>
            <a:off x="7337257" y="990456"/>
            <a:ext cx="833989" cy="109982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206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ขาดกำลังแรงงานสายวิชาชีพ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Rounded Rectangle 149"/>
          <p:cNvSpPr/>
          <p:nvPr/>
        </p:nvSpPr>
        <p:spPr>
          <a:xfrm>
            <a:off x="7294648" y="2256553"/>
            <a:ext cx="1763792" cy="8074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206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มาตรฐานฝีมือ</a:t>
            </a:r>
            <a:b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ยังไม่เป็นที่ยอมรับ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จากสถานประกอบการ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Rounded Rectangle 157"/>
          <p:cNvSpPr/>
          <p:nvPr/>
        </p:nvSpPr>
        <p:spPr>
          <a:xfrm>
            <a:off x="7315245" y="3136650"/>
            <a:ext cx="1759352" cy="7966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206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การผลิตบัณฑิต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ในสาขาวิชาที่ไม่เป็นไปตามความต้องการของ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ประเทศ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Rounded Rectangle 397"/>
          <p:cNvSpPr/>
          <p:nvPr/>
        </p:nvSpPr>
        <p:spPr>
          <a:xfrm>
            <a:off x="8238150" y="988623"/>
            <a:ext cx="785647" cy="10889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206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งานวิจัยไม่สามารถนำไปใช้งานได้จริง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ounded Rectangle 18"/>
          <p:cNvSpPr/>
          <p:nvPr/>
        </p:nvSpPr>
        <p:spPr>
          <a:xfrm>
            <a:off x="2075546" y="6250104"/>
            <a:ext cx="954564" cy="374335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ไม่ทั่วถึง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ounded Rectangle 18"/>
          <p:cNvSpPr/>
          <p:nvPr/>
        </p:nvSpPr>
        <p:spPr>
          <a:xfrm>
            <a:off x="3070702" y="6255378"/>
            <a:ext cx="943207" cy="356629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ทับซ้อน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ounded Rectangle 18"/>
          <p:cNvSpPr/>
          <p:nvPr/>
        </p:nvSpPr>
        <p:spPr>
          <a:xfrm>
            <a:off x="2098330" y="5280373"/>
            <a:ext cx="1224476" cy="359545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ขาดความเสถียร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Rounded Rectangle 18"/>
          <p:cNvSpPr/>
          <p:nvPr/>
        </p:nvSpPr>
        <p:spPr>
          <a:xfrm>
            <a:off x="4066198" y="6240721"/>
            <a:ext cx="1331287" cy="369066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ขาดการบูร</a:t>
            </a:r>
            <a:r>
              <a:rPr lang="th-TH" sz="16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ณา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ounded Rectangle 18"/>
          <p:cNvSpPr/>
          <p:nvPr/>
        </p:nvSpPr>
        <p:spPr>
          <a:xfrm>
            <a:off x="2073405" y="5748873"/>
            <a:ext cx="1262100" cy="337090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ไม่ทันสมัย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ounded Rectangle 18"/>
          <p:cNvSpPr/>
          <p:nvPr/>
        </p:nvSpPr>
        <p:spPr>
          <a:xfrm>
            <a:off x="5368513" y="5399523"/>
            <a:ext cx="1331287" cy="517897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ไม่ได้นำข้อมูลมาใช้ในการตัดสินใจ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ounded Rectangle 18"/>
          <p:cNvSpPr/>
          <p:nvPr/>
        </p:nvSpPr>
        <p:spPr>
          <a:xfrm>
            <a:off x="5464463" y="6062132"/>
            <a:ext cx="1331287" cy="517897"/>
          </a:xfrm>
          <a:prstGeom prst="rect">
            <a:avLst/>
          </a:prstGeom>
          <a:solidFill>
            <a:srgbClr val="FF9999"/>
          </a:solidFill>
          <a:ln>
            <a:solidFill>
              <a:srgbClr val="FF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ผลิตแต่ไม่เผยแพร่และนำไปใช้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Rounded Rectangle 149"/>
          <p:cNvSpPr/>
          <p:nvPr/>
        </p:nvSpPr>
        <p:spPr>
          <a:xfrm>
            <a:off x="7262670" y="5250957"/>
            <a:ext cx="755471" cy="1234682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ระบบการศึกษาต่อในแต่ละระดับ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ounded Rectangle 397"/>
          <p:cNvSpPr/>
          <p:nvPr/>
        </p:nvSpPr>
        <p:spPr>
          <a:xfrm>
            <a:off x="7285025" y="4789862"/>
            <a:ext cx="1729149" cy="380731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การประเมินสถานศึกษา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Rounded Rectangle 157"/>
          <p:cNvSpPr/>
          <p:nvPr/>
        </p:nvSpPr>
        <p:spPr>
          <a:xfrm>
            <a:off x="7282664" y="4332789"/>
            <a:ext cx="1719526" cy="405682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การประเมิน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ครู</a:t>
            </a:r>
          </a:p>
        </p:txBody>
      </p:sp>
      <p:sp>
        <p:nvSpPr>
          <p:cNvPr id="46" name="Rounded Rectangle 12"/>
          <p:cNvSpPr/>
          <p:nvPr/>
        </p:nvSpPr>
        <p:spPr>
          <a:xfrm>
            <a:off x="8087644" y="5250958"/>
            <a:ext cx="936153" cy="1234683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ประเมินผลสัมฤทธิ์ของผู้เรียน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" name="Rounded Rectangle 149"/>
          <p:cNvSpPr/>
          <p:nvPr/>
        </p:nvSpPr>
        <p:spPr>
          <a:xfrm>
            <a:off x="173272" y="5621947"/>
            <a:ext cx="1222429" cy="92726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ระบบงบประมาณ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ที่ไม่สอดคล้องต่อการดำเนินงาน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" name="Rounded Rectangle 157"/>
          <p:cNvSpPr/>
          <p:nvPr/>
        </p:nvSpPr>
        <p:spPr>
          <a:xfrm>
            <a:off x="177464" y="4939712"/>
            <a:ext cx="1222429" cy="5914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การกำกับดูแลขาดประสิทธิภาพ</a:t>
            </a:r>
          </a:p>
        </p:txBody>
      </p:sp>
      <p:sp>
        <p:nvSpPr>
          <p:cNvPr id="52" name="Rounded Rectangle 397"/>
          <p:cNvSpPr/>
          <p:nvPr/>
        </p:nvSpPr>
        <p:spPr>
          <a:xfrm>
            <a:off x="160572" y="4227930"/>
            <a:ext cx="1222429" cy="6287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การกระจายอำนาจ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Rounded Rectangle 153"/>
          <p:cNvSpPr/>
          <p:nvPr/>
        </p:nvSpPr>
        <p:spPr>
          <a:xfrm>
            <a:off x="162556" y="3534977"/>
            <a:ext cx="1222429" cy="6235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ขาด</a:t>
            </a: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  <a:p>
            <a:pPr algn="ctr"/>
            <a:r>
              <a:rPr lang="th-TH" sz="18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</p:txBody>
      </p:sp>
      <p:cxnSp>
        <p:nvCxnSpPr>
          <p:cNvPr id="56" name="ตัวเชื่อมต่อตรง 55"/>
          <p:cNvCxnSpPr/>
          <p:nvPr/>
        </p:nvCxnSpPr>
        <p:spPr>
          <a:xfrm>
            <a:off x="1462651" y="3846731"/>
            <a:ext cx="0" cy="239399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ตัวเชื่อมต่อตรง 57"/>
          <p:cNvCxnSpPr>
            <a:stCxn id="52" idx="3"/>
          </p:cNvCxnSpPr>
          <p:nvPr/>
        </p:nvCxnSpPr>
        <p:spPr>
          <a:xfrm>
            <a:off x="1383001" y="4542315"/>
            <a:ext cx="17722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ตัวเชื่อมต่อตรง 59"/>
          <p:cNvCxnSpPr>
            <a:stCxn id="53" idx="3"/>
          </p:cNvCxnSpPr>
          <p:nvPr/>
        </p:nvCxnSpPr>
        <p:spPr>
          <a:xfrm>
            <a:off x="1384985" y="3846731"/>
            <a:ext cx="77667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ตรง 61"/>
          <p:cNvCxnSpPr/>
          <p:nvPr/>
        </p:nvCxnSpPr>
        <p:spPr>
          <a:xfrm flipH="1">
            <a:off x="1383000" y="6240723"/>
            <a:ext cx="55366" cy="9381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ตัวเชื่อมต่อตรง 63"/>
          <p:cNvCxnSpPr>
            <a:stCxn id="51" idx="3"/>
            <a:endCxn id="51" idx="3"/>
          </p:cNvCxnSpPr>
          <p:nvPr/>
        </p:nvCxnSpPr>
        <p:spPr>
          <a:xfrm>
            <a:off x="1399892" y="523541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ตัวเชื่อมต่อตรง 65"/>
          <p:cNvCxnSpPr>
            <a:stCxn id="51" idx="3"/>
          </p:cNvCxnSpPr>
          <p:nvPr/>
        </p:nvCxnSpPr>
        <p:spPr>
          <a:xfrm>
            <a:off x="1399893" y="5235412"/>
            <a:ext cx="71722" cy="2769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ตัวเชื่อมต่อตรง 67"/>
          <p:cNvCxnSpPr/>
          <p:nvPr/>
        </p:nvCxnSpPr>
        <p:spPr>
          <a:xfrm>
            <a:off x="1534829" y="1360164"/>
            <a:ext cx="0" cy="179277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ตัวเชื่อมต่อตรง 69"/>
          <p:cNvCxnSpPr>
            <a:stCxn id="28" idx="3"/>
          </p:cNvCxnSpPr>
          <p:nvPr/>
        </p:nvCxnSpPr>
        <p:spPr>
          <a:xfrm>
            <a:off x="1419108" y="3140238"/>
            <a:ext cx="204137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ตัวเชื่อมต่อตรง 71"/>
          <p:cNvCxnSpPr>
            <a:stCxn id="30" idx="3"/>
          </p:cNvCxnSpPr>
          <p:nvPr/>
        </p:nvCxnSpPr>
        <p:spPr>
          <a:xfrm flipV="1">
            <a:off x="1431809" y="1360166"/>
            <a:ext cx="128421" cy="1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ตัวเชื่อมต่อตรง 77"/>
          <p:cNvCxnSpPr>
            <a:stCxn id="29" idx="3"/>
          </p:cNvCxnSpPr>
          <p:nvPr/>
        </p:nvCxnSpPr>
        <p:spPr>
          <a:xfrm>
            <a:off x="1462652" y="1926396"/>
            <a:ext cx="7217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ตัวเชื่อมต่อตรง 81"/>
          <p:cNvCxnSpPr>
            <a:stCxn id="31" idx="3"/>
          </p:cNvCxnSpPr>
          <p:nvPr/>
        </p:nvCxnSpPr>
        <p:spPr>
          <a:xfrm flipV="1">
            <a:off x="1438367" y="2577605"/>
            <a:ext cx="121863" cy="1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ตัวเชื่อมต่อตรง 83"/>
          <p:cNvCxnSpPr/>
          <p:nvPr/>
        </p:nvCxnSpPr>
        <p:spPr>
          <a:xfrm>
            <a:off x="1867381" y="1696616"/>
            <a:ext cx="4928369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ตัวเชื่อมต่อตรง 85"/>
          <p:cNvCxnSpPr>
            <a:stCxn id="24" idx="2"/>
          </p:cNvCxnSpPr>
          <p:nvPr/>
        </p:nvCxnSpPr>
        <p:spPr>
          <a:xfrm>
            <a:off x="4097986" y="1575790"/>
            <a:ext cx="0" cy="197026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ตัวเชื่อมต่อตรง 87"/>
          <p:cNvCxnSpPr>
            <a:stCxn id="25" idx="2"/>
          </p:cNvCxnSpPr>
          <p:nvPr/>
        </p:nvCxnSpPr>
        <p:spPr>
          <a:xfrm>
            <a:off x="2813399" y="1570955"/>
            <a:ext cx="0" cy="125663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ตัวเชื่อมต่อตรง 89"/>
          <p:cNvCxnSpPr>
            <a:stCxn id="23" idx="2"/>
            <a:endCxn id="23" idx="2"/>
          </p:cNvCxnSpPr>
          <p:nvPr/>
        </p:nvCxnSpPr>
        <p:spPr>
          <a:xfrm>
            <a:off x="6795749" y="160209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ตัวเชื่อมต่อตรง 91"/>
          <p:cNvCxnSpPr>
            <a:stCxn id="22" idx="2"/>
          </p:cNvCxnSpPr>
          <p:nvPr/>
        </p:nvCxnSpPr>
        <p:spPr>
          <a:xfrm flipH="1">
            <a:off x="5539651" y="1608883"/>
            <a:ext cx="1" cy="87735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ตัวเชื่อมต่อตรง 93"/>
          <p:cNvCxnSpPr/>
          <p:nvPr/>
        </p:nvCxnSpPr>
        <p:spPr>
          <a:xfrm>
            <a:off x="6795749" y="1576698"/>
            <a:ext cx="0" cy="11991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ตัวเชื่อมต่อตรง 95"/>
          <p:cNvCxnSpPr/>
          <p:nvPr/>
        </p:nvCxnSpPr>
        <p:spPr>
          <a:xfrm>
            <a:off x="7188083" y="1652748"/>
            <a:ext cx="0" cy="188316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ตัวเชื่อมต่อตรง 97"/>
          <p:cNvCxnSpPr>
            <a:stCxn id="7" idx="3"/>
          </p:cNvCxnSpPr>
          <p:nvPr/>
        </p:nvCxnSpPr>
        <p:spPr>
          <a:xfrm>
            <a:off x="7056886" y="3075809"/>
            <a:ext cx="13119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ตัวเชื่อมต่อตรง 103"/>
          <p:cNvCxnSpPr/>
          <p:nvPr/>
        </p:nvCxnSpPr>
        <p:spPr>
          <a:xfrm>
            <a:off x="7188084" y="2168860"/>
            <a:ext cx="136763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ตัวเชื่อมต่อตรง 105"/>
          <p:cNvCxnSpPr/>
          <p:nvPr/>
        </p:nvCxnSpPr>
        <p:spPr>
          <a:xfrm flipV="1">
            <a:off x="8555719" y="2077581"/>
            <a:ext cx="0" cy="9128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ตัวเชื่อมต่อตรง 107"/>
          <p:cNvCxnSpPr>
            <a:endCxn id="34" idx="1"/>
          </p:cNvCxnSpPr>
          <p:nvPr/>
        </p:nvCxnSpPr>
        <p:spPr>
          <a:xfrm>
            <a:off x="7158284" y="3534977"/>
            <a:ext cx="156961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ตัวเชื่อมต่อตรง 111"/>
          <p:cNvCxnSpPr>
            <a:endCxn id="33" idx="1"/>
          </p:cNvCxnSpPr>
          <p:nvPr/>
        </p:nvCxnSpPr>
        <p:spPr>
          <a:xfrm>
            <a:off x="7188084" y="2660296"/>
            <a:ext cx="106564" cy="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ตัวเชื่อมต่อตรง 113"/>
          <p:cNvCxnSpPr>
            <a:stCxn id="5" idx="3"/>
            <a:endCxn id="45" idx="1"/>
          </p:cNvCxnSpPr>
          <p:nvPr/>
        </p:nvCxnSpPr>
        <p:spPr>
          <a:xfrm flipV="1">
            <a:off x="7056887" y="4535630"/>
            <a:ext cx="225777" cy="2749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ตัวเชื่อมต่อตรง 115"/>
          <p:cNvCxnSpPr/>
          <p:nvPr/>
        </p:nvCxnSpPr>
        <p:spPr>
          <a:xfrm>
            <a:off x="7158283" y="4542317"/>
            <a:ext cx="0" cy="151981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ตัวเชื่อมต่อตรง 117"/>
          <p:cNvCxnSpPr>
            <a:endCxn id="44" idx="1"/>
          </p:cNvCxnSpPr>
          <p:nvPr/>
        </p:nvCxnSpPr>
        <p:spPr>
          <a:xfrm>
            <a:off x="7158284" y="4980227"/>
            <a:ext cx="126741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ตัวเชื่อมต่อตรง 119"/>
          <p:cNvCxnSpPr/>
          <p:nvPr/>
        </p:nvCxnSpPr>
        <p:spPr>
          <a:xfrm>
            <a:off x="7158283" y="6085578"/>
            <a:ext cx="78480" cy="1699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ตัวเชื่อมต่อตรง 121"/>
          <p:cNvCxnSpPr/>
          <p:nvPr/>
        </p:nvCxnSpPr>
        <p:spPr>
          <a:xfrm flipV="1">
            <a:off x="2877652" y="6163151"/>
            <a:ext cx="2490861" cy="2925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ตัวเชื่อมต่อตรง 124"/>
          <p:cNvCxnSpPr/>
          <p:nvPr/>
        </p:nvCxnSpPr>
        <p:spPr>
          <a:xfrm>
            <a:off x="5298792" y="5658471"/>
            <a:ext cx="0" cy="507605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ตัวเชื่อมต่อตรง 126"/>
          <p:cNvCxnSpPr>
            <a:stCxn id="10" idx="2"/>
          </p:cNvCxnSpPr>
          <p:nvPr/>
        </p:nvCxnSpPr>
        <p:spPr>
          <a:xfrm flipH="1">
            <a:off x="4328948" y="6102576"/>
            <a:ext cx="1" cy="138147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ตัวเชื่อมต่อตรง 128"/>
          <p:cNvCxnSpPr/>
          <p:nvPr/>
        </p:nvCxnSpPr>
        <p:spPr>
          <a:xfrm>
            <a:off x="2877651" y="6085580"/>
            <a:ext cx="0" cy="155143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ตัวเชื่อมต่อตรง 130"/>
          <p:cNvCxnSpPr>
            <a:endCxn id="37" idx="0"/>
          </p:cNvCxnSpPr>
          <p:nvPr/>
        </p:nvCxnSpPr>
        <p:spPr>
          <a:xfrm>
            <a:off x="3542305" y="6171649"/>
            <a:ext cx="1" cy="83729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ตัวเชื่อมต่อตรง 134"/>
          <p:cNvCxnSpPr/>
          <p:nvPr/>
        </p:nvCxnSpPr>
        <p:spPr>
          <a:xfrm>
            <a:off x="5298792" y="6163149"/>
            <a:ext cx="165670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ตัวเชื่อมต่อตรง 136"/>
          <p:cNvCxnSpPr/>
          <p:nvPr/>
        </p:nvCxnSpPr>
        <p:spPr>
          <a:xfrm>
            <a:off x="2877651" y="5658469"/>
            <a:ext cx="0" cy="90404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ตัวเชื่อมต่อตรง 138"/>
          <p:cNvCxnSpPr>
            <a:stCxn id="21" idx="2"/>
            <a:endCxn id="25" idx="0"/>
          </p:cNvCxnSpPr>
          <p:nvPr/>
        </p:nvCxnSpPr>
        <p:spPr>
          <a:xfrm>
            <a:off x="2813399" y="1010994"/>
            <a:ext cx="0" cy="50800"/>
          </a:xfrm>
          <a:prstGeom prst="line">
            <a:avLst/>
          </a:prstGeom>
          <a:ln w="3810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ตัวเชื่อมต่อตรง 140"/>
          <p:cNvCxnSpPr>
            <a:stCxn id="27" idx="2"/>
            <a:endCxn id="24" idx="0"/>
          </p:cNvCxnSpPr>
          <p:nvPr/>
        </p:nvCxnSpPr>
        <p:spPr>
          <a:xfrm>
            <a:off x="4097986" y="1117849"/>
            <a:ext cx="0" cy="56604"/>
          </a:xfrm>
          <a:prstGeom prst="line">
            <a:avLst/>
          </a:prstGeom>
          <a:ln w="3810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ตัวเชื่อมต่อตรง 142"/>
          <p:cNvCxnSpPr>
            <a:stCxn id="26" idx="2"/>
            <a:endCxn id="22" idx="0"/>
          </p:cNvCxnSpPr>
          <p:nvPr/>
        </p:nvCxnSpPr>
        <p:spPr>
          <a:xfrm>
            <a:off x="5535961" y="1136355"/>
            <a:ext cx="3691" cy="38711"/>
          </a:xfrm>
          <a:prstGeom prst="line">
            <a:avLst/>
          </a:prstGeom>
          <a:ln w="3810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ตัวเชื่อมต่อตรง 146"/>
          <p:cNvCxnSpPr/>
          <p:nvPr/>
        </p:nvCxnSpPr>
        <p:spPr>
          <a:xfrm>
            <a:off x="7158284" y="1652750"/>
            <a:ext cx="156961" cy="2155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157"/>
          <p:cNvSpPr/>
          <p:nvPr/>
        </p:nvSpPr>
        <p:spPr>
          <a:xfrm>
            <a:off x="1611245" y="719350"/>
            <a:ext cx="512273" cy="851604"/>
          </a:xfrm>
          <a:prstGeom prst="roundRect">
            <a:avLst/>
          </a:prstGeom>
          <a:solidFill>
            <a:srgbClr val="CC9900"/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ขาดระเบียบวินัย</a:t>
            </a:r>
            <a:endParaRPr lang="th-TH" sz="1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" name="ตัวเชื่อมต่อตรง 10"/>
          <p:cNvCxnSpPr>
            <a:stCxn id="80" idx="2"/>
          </p:cNvCxnSpPr>
          <p:nvPr/>
        </p:nvCxnSpPr>
        <p:spPr>
          <a:xfrm flipH="1">
            <a:off x="1867381" y="1570954"/>
            <a:ext cx="1" cy="125662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ตัวเชื่อมต่อตรง 2"/>
          <p:cNvCxnSpPr>
            <a:endCxn id="41" idx="1"/>
          </p:cNvCxnSpPr>
          <p:nvPr/>
        </p:nvCxnSpPr>
        <p:spPr>
          <a:xfrm>
            <a:off x="5298792" y="5639916"/>
            <a:ext cx="69720" cy="18554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2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 descr="thai-ministry-of-edu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824" y="908720"/>
            <a:ext cx="2421598" cy="3343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899592" y="4252357"/>
            <a:ext cx="7315200" cy="1154097"/>
          </a:xfrm>
        </p:spPr>
        <p:txBody>
          <a:bodyPr anchor="ctr">
            <a:normAutofit/>
          </a:bodyPr>
          <a:lstStyle/>
          <a:p>
            <a:pPr algn="ctr"/>
            <a:r>
              <a:rPr lang="th-TH" sz="6000" b="1" dirty="0" smtClean="0">
                <a:solidFill>
                  <a:srgbClr val="7929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กระทรวงศึกษาธิการ</a:t>
            </a:r>
            <a:endParaRPr lang="th-TH" sz="6000" b="1" dirty="0">
              <a:solidFill>
                <a:srgbClr val="7929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6315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0070C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ภาพรวมของการจัดอันดับขีดความสามารถในการแข่งขันของประทศ จาก </a:t>
            </a:r>
            <a:r>
              <a:rPr lang="en-US" sz="66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IMD*</a:t>
            </a:r>
            <a:endParaRPr lang="th-TH" sz="66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389" y="5661248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66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* </a:t>
            </a:r>
            <a:r>
              <a:rPr lang="en-US" sz="36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International Institute for Management Development</a:t>
            </a:r>
            <a:endParaRPr lang="th-TH" sz="36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043608" y="2060848"/>
            <a:ext cx="0" cy="36004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43608" y="5661248"/>
            <a:ext cx="6408712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44208" y="3212976"/>
            <a:ext cx="648072" cy="244827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80112" y="2492896"/>
            <a:ext cx="2804051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36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เดิม ลำดับที่ 61</a:t>
            </a:r>
            <a:endParaRPr lang="th-TH" sz="16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23728" y="3212976"/>
            <a:ext cx="648072" cy="244827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Striped Right Arrow 13"/>
          <p:cNvSpPr/>
          <p:nvPr/>
        </p:nvSpPr>
        <p:spPr>
          <a:xfrm rot="10800000">
            <a:off x="3811793" y="4077072"/>
            <a:ext cx="1584176" cy="720080"/>
          </a:xfrm>
          <a:prstGeom prst="stripedRightArrow">
            <a:avLst>
              <a:gd name="adj1" fmla="val 62094"/>
              <a:gd name="adj2" fmla="val 83258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0727" y="2077750"/>
            <a:ext cx="18340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h-TH" sz="36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ปัจจุบัน </a:t>
            </a:r>
            <a:br>
              <a:rPr lang="th-TH" sz="36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ลำดับที่ 28</a:t>
            </a:r>
            <a:endParaRPr lang="th-TH" sz="1600" b="1" dirty="0">
              <a:solidFill>
                <a:srgbClr val="008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0159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0070C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ตัวที่ยังมีปัญหาอยู่ในหมวดโครงสร้างพื้นฐาน ในปี 2559</a:t>
            </a:r>
          </a:p>
          <a:p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75304104"/>
              </p:ext>
            </p:extLst>
          </p:nvPr>
        </p:nvGraphicFramePr>
        <p:xfrm>
          <a:off x="1259632" y="1556792"/>
          <a:ext cx="715245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5929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0070C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เฉพาะด้านการศึกษาในหมวดพื้นฐานเปรียบเทียบ 3 ปี  (จาก 61 ประเทศ)</a:t>
            </a:r>
          </a:p>
          <a:p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844824"/>
            <a:ext cx="2592288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2557 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544" y="3284984"/>
            <a:ext cx="2592288" cy="10081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2558 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5907" y="5013176"/>
            <a:ext cx="2592288" cy="10081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2559 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19873" y="1844824"/>
            <a:ext cx="18722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54/61</a:t>
            </a:r>
            <a:endParaRPr lang="th-TH" sz="2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10611" y="3333665"/>
            <a:ext cx="18722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48/61</a:t>
            </a:r>
            <a:endParaRPr lang="th-TH" sz="2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10611" y="5013176"/>
            <a:ext cx="18722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52/61</a:t>
            </a:r>
            <a:endParaRPr lang="th-TH" sz="2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80112" y="1844824"/>
            <a:ext cx="34563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b="1" dirty="0" smtClean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ตัวชี้วัดที่มีเกณฑ์ต่ำ ประกอบด้วย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ความสามารถด้านภาษาอังกฤษ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การสอนวิชาวิทยาศาสตร์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การจัดการศึกษาในมหาวิทยาลัย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solidFill>
                  <a:srgbClr val="1F497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การบริการการศึกษาให้ตอบสนองความจำเป็นของธุรกิจ</a:t>
            </a:r>
          </a:p>
        </p:txBody>
      </p:sp>
      <p:sp>
        <p:nvSpPr>
          <p:cNvPr id="13" name="Right Brace 12"/>
          <p:cNvSpPr/>
          <p:nvPr/>
        </p:nvSpPr>
        <p:spPr>
          <a:xfrm>
            <a:off x="5292081" y="2029881"/>
            <a:ext cx="360040" cy="36004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781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4800" b="1" dirty="0" smtClean="0">
                <a:solidFill>
                  <a:srgbClr val="0070C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World Talent Ranking </a:t>
            </a:r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endParaRPr lang="th-TH" sz="4800" b="1" dirty="0" smtClean="0">
              <a:solidFill>
                <a:srgbClr val="0070C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844824"/>
            <a:ext cx="8064896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งบลงทุนด้านการศึกษา อันดับที่ 2 /61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544" y="3284984"/>
            <a:ext cx="8064896" cy="10081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สัดส่วนจำนวนครูต่อนักเรียนใน</a:t>
            </a:r>
            <a:r>
              <a:rPr lang="th-TH" sz="4000" b="1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ระดับมัธยม 55/61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40237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20788"/>
            <a:ext cx="8712968" cy="435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51620" y="338753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หลักเกณฑ์การ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จัดอันดับความสามารถในการ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แข่งขัน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Global Competitive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Index: GCI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067"/>
            <a:ext cx="1050963" cy="71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สี่เหลี่ยมผืนผ้า 4"/>
          <p:cNvSpPr/>
          <p:nvPr/>
        </p:nvSpPr>
        <p:spPr>
          <a:xfrm>
            <a:off x="1272983" y="4581128"/>
            <a:ext cx="1282793" cy="43204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9" name="สี่เหลี่ยมผืนผ้า 4"/>
          <p:cNvSpPr/>
          <p:nvPr/>
        </p:nvSpPr>
        <p:spPr>
          <a:xfrm>
            <a:off x="3059832" y="2996952"/>
            <a:ext cx="2376264" cy="43204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789801"/>
              </p:ext>
            </p:extLst>
          </p:nvPr>
        </p:nvGraphicFramePr>
        <p:xfrm>
          <a:off x="251520" y="482784"/>
          <a:ext cx="8712968" cy="624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th-TH" sz="4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หัวข้อการบรรยาย</a:t>
                      </a:r>
                      <a:endParaRPr lang="th-TH" sz="4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0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 เป้าหมายการปฏิรูปการศึกษา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0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ขณะนี้การศึกษาไทยอยู่ตรงไหน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0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 ขณะนี้กำลังดำเนินการอะไร และจะดำเนินการอะไรต่อไป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3.1 หลักสูตรและกระบวนการเรียนรู้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3.2 การผลิตและพัฒนาครู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3.3 การผลิตคนให้ตรงกับความต้องการของประเทศ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3.4 การประเมินและประกันคุณภาพการศึกษา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3.5 </a:t>
                      </a:r>
                      <a:r>
                        <a:rPr lang="en-US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ICT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เพื่อการศึกษา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550" y="1223418"/>
            <a:ext cx="6731471" cy="552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8902" y="169067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World Economic </a:t>
            </a:r>
            <a:r>
              <a:rPr lang="en-US" sz="2000" dirty="0" smtClean="0"/>
              <a:t>Forum</a:t>
            </a:r>
          </a:p>
          <a:p>
            <a:pPr algn="ctr"/>
            <a:r>
              <a:rPr lang="th-TH" sz="2000" dirty="0">
                <a:solidFill>
                  <a:schemeClr val="tx2"/>
                </a:solidFill>
              </a:rPr>
              <a:t>การจัดอันดับความสามารถในการแข่งขัน(ด้านการศึกษา</a:t>
            </a:r>
            <a:r>
              <a:rPr lang="th-TH" sz="2000" dirty="0" smtClean="0">
                <a:solidFill>
                  <a:schemeClr val="tx2"/>
                </a:solidFill>
              </a:rPr>
              <a:t>)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ctr"/>
            <a:r>
              <a:rPr lang="th-TH" sz="2000" b="1" dirty="0">
                <a:solidFill>
                  <a:srgbClr val="FF0000"/>
                </a:solidFill>
              </a:rPr>
              <a:t>พ.ศ. </a:t>
            </a:r>
            <a:r>
              <a:rPr lang="th-TH" sz="2000" b="1" dirty="0" smtClean="0">
                <a:solidFill>
                  <a:srgbClr val="FF0000"/>
                </a:solidFill>
              </a:rPr>
              <a:t>2558-2559 </a:t>
            </a:r>
            <a:r>
              <a:rPr lang="th-TH" sz="2000" dirty="0">
                <a:solidFill>
                  <a:srgbClr val="FF0000"/>
                </a:solidFill>
              </a:rPr>
              <a:t>(ข้อมูลเปรียบเทียบจาก </a:t>
            </a:r>
            <a:r>
              <a:rPr lang="th-TH" sz="2000" dirty="0" smtClean="0">
                <a:solidFill>
                  <a:srgbClr val="FF0000"/>
                </a:solidFill>
              </a:rPr>
              <a:t>140 </a:t>
            </a:r>
            <a:r>
              <a:rPr lang="th-TH" sz="2000" dirty="0">
                <a:solidFill>
                  <a:srgbClr val="FF0000"/>
                </a:solidFill>
              </a:rPr>
              <a:t>ประเทศ)</a:t>
            </a:r>
          </a:p>
        </p:txBody>
      </p:sp>
      <p:sp>
        <p:nvSpPr>
          <p:cNvPr id="5" name="สี่เหลี่ยมผืนผ้า 3"/>
          <p:cNvSpPr/>
          <p:nvPr/>
        </p:nvSpPr>
        <p:spPr>
          <a:xfrm>
            <a:off x="4976340" y="1215199"/>
            <a:ext cx="432048" cy="55314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 5 แฉก 5"/>
          <p:cNvSpPr/>
          <p:nvPr/>
        </p:nvSpPr>
        <p:spPr>
          <a:xfrm>
            <a:off x="3348840" y="2852936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27"/>
          <p:cNvSpPr/>
          <p:nvPr/>
        </p:nvSpPr>
        <p:spPr>
          <a:xfrm>
            <a:off x="3411488" y="4258032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28"/>
          <p:cNvSpPr/>
          <p:nvPr/>
        </p:nvSpPr>
        <p:spPr>
          <a:xfrm>
            <a:off x="3491880" y="4005064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4"/>
          <p:cNvSpPr/>
          <p:nvPr/>
        </p:nvSpPr>
        <p:spPr>
          <a:xfrm>
            <a:off x="1240123" y="2258018"/>
            <a:ext cx="6731471" cy="78266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0" name="สี่เหลี่ยมผืนผ้า 4"/>
          <p:cNvSpPr/>
          <p:nvPr/>
        </p:nvSpPr>
        <p:spPr>
          <a:xfrm>
            <a:off x="1240778" y="3391292"/>
            <a:ext cx="6731471" cy="334590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1" name="สี่เหลี่ยมผืนผ้า 4"/>
          <p:cNvSpPr/>
          <p:nvPr/>
        </p:nvSpPr>
        <p:spPr>
          <a:xfrm>
            <a:off x="1258977" y="1359430"/>
            <a:ext cx="6712618" cy="2880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067"/>
            <a:ext cx="1050963" cy="71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06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402673"/>
              </p:ext>
            </p:extLst>
          </p:nvPr>
        </p:nvGraphicFramePr>
        <p:xfrm>
          <a:off x="1259632" y="1340768"/>
          <a:ext cx="6600626" cy="4864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58902" y="169067"/>
            <a:ext cx="6912768" cy="8925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6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จัดอันดับความสามารถในการแข่งขัน</a:t>
            </a:r>
            <a:r>
              <a:rPr lang="th-TH" sz="16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(ภาพรวมทุกปัจจัย)</a:t>
            </a:r>
            <a:endParaRPr lang="en-US" sz="1600" dirty="0" smtClean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</a:t>
            </a:r>
            <a:r>
              <a:rPr lang="th-TH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2558-2559 </a:t>
            </a: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6381328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69067"/>
            <a:ext cx="7172078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เสา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หลักที่ 4 สุขภาพและการประถมศึกษา(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Health and primary education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เกณฑ์การศึกษาระดับ</a:t>
            </a:r>
            <a:r>
              <a:rPr lang="th-TH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ประถมศึกษา(</a:t>
            </a:r>
            <a:r>
              <a:rPr lang="en-US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Primary </a:t>
            </a:r>
            <a:r>
              <a:rPr lang="en-US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education)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(ภาพรวมประถมศึกษา)</a:t>
            </a:r>
          </a:p>
          <a:p>
            <a:pPr algn="ctr"/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2558-2559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6381328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0184720"/>
              </p:ext>
            </p:extLst>
          </p:nvPr>
        </p:nvGraphicFramePr>
        <p:xfrm>
          <a:off x="1115616" y="1628800"/>
          <a:ext cx="7056783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24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550" y="1223418"/>
            <a:ext cx="6731471" cy="552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8902" y="169067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World Economic </a:t>
            </a:r>
            <a:r>
              <a:rPr lang="en-US" sz="2000" dirty="0" smtClean="0"/>
              <a:t>Forum</a:t>
            </a:r>
          </a:p>
          <a:p>
            <a:pPr algn="ctr"/>
            <a:r>
              <a:rPr lang="th-TH" sz="2000" dirty="0">
                <a:solidFill>
                  <a:schemeClr val="tx2"/>
                </a:solidFill>
              </a:rPr>
              <a:t>การจัดอันดับความสามารถในการแข่งขัน(ด้านการศึกษา</a:t>
            </a:r>
            <a:r>
              <a:rPr lang="th-TH" sz="2000" dirty="0" smtClean="0">
                <a:solidFill>
                  <a:schemeClr val="tx2"/>
                </a:solidFill>
              </a:rPr>
              <a:t>)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ctr"/>
            <a:r>
              <a:rPr lang="th-TH" sz="2000" b="1" dirty="0">
                <a:solidFill>
                  <a:srgbClr val="FF0000"/>
                </a:solidFill>
              </a:rPr>
              <a:t>พ.ศ. </a:t>
            </a:r>
            <a:r>
              <a:rPr lang="th-TH" sz="2000" b="1" dirty="0" smtClean="0">
                <a:solidFill>
                  <a:srgbClr val="FF0000"/>
                </a:solidFill>
              </a:rPr>
              <a:t>2558-2559 </a:t>
            </a:r>
            <a:r>
              <a:rPr lang="th-TH" sz="2000" dirty="0">
                <a:solidFill>
                  <a:srgbClr val="FF0000"/>
                </a:solidFill>
              </a:rPr>
              <a:t>(ข้อมูลเปรียบเทียบจาก </a:t>
            </a:r>
            <a:r>
              <a:rPr lang="th-TH" sz="2000" dirty="0" smtClean="0">
                <a:solidFill>
                  <a:srgbClr val="FF0000"/>
                </a:solidFill>
              </a:rPr>
              <a:t>140 </a:t>
            </a:r>
            <a:r>
              <a:rPr lang="th-TH" sz="2000" dirty="0">
                <a:solidFill>
                  <a:srgbClr val="FF0000"/>
                </a:solidFill>
              </a:rPr>
              <a:t>ประเทศ)</a:t>
            </a:r>
          </a:p>
        </p:txBody>
      </p:sp>
      <p:sp>
        <p:nvSpPr>
          <p:cNvPr id="5" name="สี่เหลี่ยมผืนผ้า 3"/>
          <p:cNvSpPr/>
          <p:nvPr/>
        </p:nvSpPr>
        <p:spPr>
          <a:xfrm>
            <a:off x="4976340" y="1215199"/>
            <a:ext cx="432048" cy="55314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 5 แฉก 5"/>
          <p:cNvSpPr/>
          <p:nvPr/>
        </p:nvSpPr>
        <p:spPr>
          <a:xfrm>
            <a:off x="3348840" y="2852936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27"/>
          <p:cNvSpPr/>
          <p:nvPr/>
        </p:nvSpPr>
        <p:spPr>
          <a:xfrm>
            <a:off x="3411488" y="4258032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28"/>
          <p:cNvSpPr/>
          <p:nvPr/>
        </p:nvSpPr>
        <p:spPr>
          <a:xfrm>
            <a:off x="3491880" y="4005064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4978845" y="2276872"/>
            <a:ext cx="2138638" cy="7200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59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63888" y="622580"/>
            <a:ext cx="5112568" cy="7386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2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</a:t>
            </a:r>
            <a:r>
              <a:rPr lang="th-TH" sz="12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การเข้าเรียนระดับ</a:t>
            </a:r>
            <a:r>
              <a:rPr lang="th-TH" sz="12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ประถมศึกษา(</a:t>
            </a:r>
            <a:r>
              <a:rPr lang="en-US" sz="12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Primary education enrollment rate</a:t>
            </a:r>
            <a:r>
              <a:rPr lang="en-US" sz="12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200" dirty="0" smtClean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2558-2559 </a:t>
            </a:r>
            <a:r>
              <a:rPr lang="th-TH" sz="12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2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5566330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8111492"/>
              </p:ext>
            </p:extLst>
          </p:nvPr>
        </p:nvGraphicFramePr>
        <p:xfrm>
          <a:off x="2987824" y="1567126"/>
          <a:ext cx="587593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25"/>
          <p:cNvSpPr/>
          <p:nvPr/>
        </p:nvSpPr>
        <p:spPr>
          <a:xfrm>
            <a:off x="107504" y="756972"/>
            <a:ext cx="3096344" cy="511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UNESCO Institute for Statistics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(UIS) ,2013 </a:t>
            </a:r>
            <a:endParaRPr lang="th-TH" sz="2000" b="1" dirty="0">
              <a:solidFill>
                <a:srgbClr val="00206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850" y="5124137"/>
            <a:ext cx="100478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Gross Enrolment Ratio</a:t>
            </a:r>
          </a:p>
          <a:p>
            <a:pPr algn="ctr"/>
            <a:r>
              <a:rPr lang="th-TH" sz="1400" b="1" dirty="0" smtClean="0">
                <a:solidFill>
                  <a:srgbClr val="7030A0"/>
                </a:solidFill>
              </a:rPr>
              <a:t>(อัตราส่วนนักเรียนต่อประชากรระดับประถมศึกษา)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5124137"/>
            <a:ext cx="10047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Net  Enrolment Ratio</a:t>
            </a:r>
          </a:p>
          <a:p>
            <a:r>
              <a:rPr lang="th-TH" dirty="0"/>
              <a:t>(อัตราส่วนนักเรียนอายุ  6-11 ปีต่อประชากรกลุ่มเดียวกัน)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078" y="1675138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N/A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165" y="2006006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124 %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04892" y="2006897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98 %</a:t>
            </a:r>
            <a:endParaRPr lang="th-TH" dirty="0"/>
          </a:p>
        </p:txBody>
      </p:sp>
      <p:sp>
        <p:nvSpPr>
          <p:cNvPr id="15" name="TextBox 14"/>
          <p:cNvSpPr txBox="1"/>
          <p:nvPr/>
        </p:nvSpPr>
        <p:spPr>
          <a:xfrm>
            <a:off x="1687128" y="1675138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N/A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1714319" y="2360918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96 %</a:t>
            </a:r>
            <a:endParaRPr lang="th-TH" dirty="0"/>
          </a:p>
        </p:txBody>
      </p:sp>
      <p:sp>
        <p:nvSpPr>
          <p:cNvPr id="17" name="TextBox 16"/>
          <p:cNvSpPr txBox="1"/>
          <p:nvPr/>
        </p:nvSpPr>
        <p:spPr>
          <a:xfrm>
            <a:off x="514679" y="2360918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123 %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107504" y="1891162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/>
          <p:cNvCxnSpPr/>
          <p:nvPr/>
        </p:nvCxnSpPr>
        <p:spPr>
          <a:xfrm>
            <a:off x="107504" y="2207475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>
            <a:off x="107504" y="2567515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107504" y="2899274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>
            <a:off x="107504" y="3215587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ตัวเชื่อมต่อตรง 21"/>
          <p:cNvCxnSpPr/>
          <p:nvPr/>
        </p:nvCxnSpPr>
        <p:spPr>
          <a:xfrm>
            <a:off x="107504" y="3547346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>
            <a:off x="107504" y="3907386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ตัวเชื่อมต่อตรง 23"/>
          <p:cNvCxnSpPr/>
          <p:nvPr/>
        </p:nvCxnSpPr>
        <p:spPr>
          <a:xfrm>
            <a:off x="107504" y="4223699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>
            <a:off x="107504" y="4555458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/>
          <p:nvPr/>
        </p:nvCxnSpPr>
        <p:spPr>
          <a:xfrm>
            <a:off x="107504" y="4896644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720338" y="2697805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98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28" name="TextBox 27"/>
          <p:cNvSpPr txBox="1"/>
          <p:nvPr/>
        </p:nvSpPr>
        <p:spPr>
          <a:xfrm>
            <a:off x="520698" y="2697805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105 %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21428" y="3004691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89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30" name="TextBox 29"/>
          <p:cNvSpPr txBox="1"/>
          <p:nvPr/>
        </p:nvSpPr>
        <p:spPr>
          <a:xfrm>
            <a:off x="521788" y="3004691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106 %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21428" y="3345877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97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32" name="TextBox 31"/>
          <p:cNvSpPr txBox="1"/>
          <p:nvPr/>
        </p:nvSpPr>
        <p:spPr>
          <a:xfrm>
            <a:off x="521788" y="3345877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109 %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29765" y="3705917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96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34" name="TextBox 33"/>
          <p:cNvSpPr txBox="1"/>
          <p:nvPr/>
        </p:nvSpPr>
        <p:spPr>
          <a:xfrm>
            <a:off x="530125" y="3705917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97 %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20338" y="4012803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97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36" name="TextBox 35"/>
          <p:cNvSpPr txBox="1"/>
          <p:nvPr/>
        </p:nvSpPr>
        <p:spPr>
          <a:xfrm>
            <a:off x="520698" y="4012803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101 %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7544" y="4339434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N/A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70594" y="4339434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N/A</a:t>
            </a:r>
            <a:endParaRPr lang="th-TH" dirty="0"/>
          </a:p>
        </p:txBody>
      </p:sp>
      <p:sp>
        <p:nvSpPr>
          <p:cNvPr id="39" name="TextBox 38"/>
          <p:cNvSpPr txBox="1"/>
          <p:nvPr/>
        </p:nvSpPr>
        <p:spPr>
          <a:xfrm>
            <a:off x="1721428" y="4679729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algn="ctr">
              <a:defRPr sz="1400" b="1">
                <a:solidFill>
                  <a:srgbClr val="0000FF"/>
                </a:solidFill>
              </a:defRPr>
            </a:lvl1pPr>
          </a:lstStyle>
          <a:p>
            <a:r>
              <a:rPr lang="en-US" dirty="0" smtClean="0"/>
              <a:t>100 </a:t>
            </a:r>
            <a:r>
              <a:rPr lang="en-US" dirty="0"/>
              <a:t>%</a:t>
            </a:r>
            <a:endParaRPr lang="th-TH" dirty="0"/>
          </a:p>
        </p:txBody>
      </p:sp>
      <p:sp>
        <p:nvSpPr>
          <p:cNvPr id="40" name="TextBox 39"/>
          <p:cNvSpPr txBox="1"/>
          <p:nvPr/>
        </p:nvSpPr>
        <p:spPr>
          <a:xfrm>
            <a:off x="521788" y="4679729"/>
            <a:ext cx="690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030A0"/>
                </a:solidFill>
              </a:rPr>
              <a:t>103 %</a:t>
            </a:r>
            <a:endParaRPr lang="th-TH" sz="1400" b="1" dirty="0">
              <a:solidFill>
                <a:srgbClr val="7030A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75656" y="44624"/>
            <a:ext cx="5799815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</a:t>
            </a:r>
            <a:r>
              <a:rPr lang="th-TH" sz="2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การเข้าเรียนระดับ</a:t>
            </a:r>
            <a:r>
              <a:rPr lang="th-TH" sz="2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ประถมศึกษา</a:t>
            </a:r>
          </a:p>
        </p:txBody>
      </p:sp>
    </p:spTree>
    <p:extLst>
      <p:ext uri="{BB962C8B-B14F-4D97-AF65-F5344CB8AC3E}">
        <p14:creationId xmlns:p14="http://schemas.microsoft.com/office/powerpoint/2010/main" val="12351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69067"/>
            <a:ext cx="7704856" cy="1107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เสา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หลักที่ 5 การอุดมศึกษาและการฝึกอบรม(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Higher education and training)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(ภาพรวม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การอุดมศึกษาและการฝึกอบรม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2558-2559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6381328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6158344"/>
              </p:ext>
            </p:extLst>
          </p:nvPr>
        </p:nvGraphicFramePr>
        <p:xfrm>
          <a:off x="1115616" y="1556792"/>
          <a:ext cx="7056783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85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550" y="1223418"/>
            <a:ext cx="6731471" cy="552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8902" y="169067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World Economic </a:t>
            </a:r>
            <a:r>
              <a:rPr lang="en-US" sz="2000" dirty="0" smtClean="0"/>
              <a:t>Forum</a:t>
            </a:r>
          </a:p>
          <a:p>
            <a:pPr algn="ctr"/>
            <a:r>
              <a:rPr lang="th-TH" sz="2000" dirty="0">
                <a:solidFill>
                  <a:schemeClr val="tx2"/>
                </a:solidFill>
              </a:rPr>
              <a:t>การจัดอันดับความสามารถในการแข่งขัน(ด้านการศึกษา</a:t>
            </a:r>
            <a:r>
              <a:rPr lang="th-TH" sz="2000" dirty="0" smtClean="0">
                <a:solidFill>
                  <a:schemeClr val="tx2"/>
                </a:solidFill>
              </a:rPr>
              <a:t>)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ctr"/>
            <a:r>
              <a:rPr lang="th-TH" sz="2000" b="1" dirty="0">
                <a:solidFill>
                  <a:srgbClr val="FF0000"/>
                </a:solidFill>
              </a:rPr>
              <a:t>พ.ศ. </a:t>
            </a:r>
            <a:r>
              <a:rPr lang="th-TH" sz="2000" b="1" dirty="0" smtClean="0">
                <a:solidFill>
                  <a:srgbClr val="FF0000"/>
                </a:solidFill>
              </a:rPr>
              <a:t>2558-2559 </a:t>
            </a:r>
            <a:r>
              <a:rPr lang="th-TH" sz="2000" dirty="0">
                <a:solidFill>
                  <a:srgbClr val="FF0000"/>
                </a:solidFill>
              </a:rPr>
              <a:t>(ข้อมูลเปรียบเทียบจาก </a:t>
            </a:r>
            <a:r>
              <a:rPr lang="th-TH" sz="2000" dirty="0" smtClean="0">
                <a:solidFill>
                  <a:srgbClr val="FF0000"/>
                </a:solidFill>
              </a:rPr>
              <a:t>140 </a:t>
            </a:r>
            <a:r>
              <a:rPr lang="th-TH" sz="2000" dirty="0">
                <a:solidFill>
                  <a:srgbClr val="FF0000"/>
                </a:solidFill>
              </a:rPr>
              <a:t>ประเทศ)</a:t>
            </a:r>
          </a:p>
        </p:txBody>
      </p:sp>
      <p:sp>
        <p:nvSpPr>
          <p:cNvPr id="6" name="ดาว 5 แฉก 5"/>
          <p:cNvSpPr/>
          <p:nvPr/>
        </p:nvSpPr>
        <p:spPr>
          <a:xfrm>
            <a:off x="3348840" y="2852936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27"/>
          <p:cNvSpPr/>
          <p:nvPr/>
        </p:nvSpPr>
        <p:spPr>
          <a:xfrm>
            <a:off x="3411488" y="4258032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28"/>
          <p:cNvSpPr/>
          <p:nvPr/>
        </p:nvSpPr>
        <p:spPr>
          <a:xfrm>
            <a:off x="3491880" y="4005064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Oval 1"/>
          <p:cNvSpPr/>
          <p:nvPr/>
        </p:nvSpPr>
        <p:spPr>
          <a:xfrm>
            <a:off x="3635896" y="5301208"/>
            <a:ext cx="2736304" cy="288032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Oval 8"/>
          <p:cNvSpPr/>
          <p:nvPr/>
        </p:nvSpPr>
        <p:spPr>
          <a:xfrm>
            <a:off x="5004048" y="4653136"/>
            <a:ext cx="432048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Oval 10"/>
          <p:cNvSpPr/>
          <p:nvPr/>
        </p:nvSpPr>
        <p:spPr>
          <a:xfrm>
            <a:off x="6660232" y="4653136"/>
            <a:ext cx="432048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224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8902" y="169067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World Economic </a:t>
            </a:r>
            <a:r>
              <a:rPr lang="en-US" sz="2000" dirty="0" smtClean="0"/>
              <a:t>Forum</a:t>
            </a:r>
          </a:p>
          <a:p>
            <a:pPr algn="ctr"/>
            <a:r>
              <a:rPr lang="th-TH" sz="2000" dirty="0">
                <a:solidFill>
                  <a:schemeClr val="tx2"/>
                </a:solidFill>
              </a:rPr>
              <a:t>การจัดอันดับความสามารถในการแข่งขัน(ด้านการศึกษา</a:t>
            </a:r>
            <a:r>
              <a:rPr lang="th-TH" sz="2000" dirty="0" smtClean="0">
                <a:solidFill>
                  <a:schemeClr val="tx2"/>
                </a:solidFill>
              </a:rPr>
              <a:t>)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ctr"/>
            <a:r>
              <a:rPr lang="th-TH" sz="2000" b="1" dirty="0">
                <a:solidFill>
                  <a:srgbClr val="FF0000"/>
                </a:solidFill>
              </a:rPr>
              <a:t>พ.ศ. </a:t>
            </a:r>
            <a:r>
              <a:rPr lang="th-TH" sz="2000" b="1" dirty="0" smtClean="0">
                <a:solidFill>
                  <a:srgbClr val="FF0000"/>
                </a:solidFill>
              </a:rPr>
              <a:t>2557-2558 </a:t>
            </a:r>
            <a:r>
              <a:rPr lang="th-TH" sz="2000" dirty="0">
                <a:solidFill>
                  <a:srgbClr val="FF0000"/>
                </a:solidFill>
              </a:rPr>
              <a:t>(ข้อมูลเปรียบเทียบจาก </a:t>
            </a:r>
            <a:r>
              <a:rPr lang="th-TH" sz="2000" dirty="0" smtClean="0">
                <a:solidFill>
                  <a:srgbClr val="FF0000"/>
                </a:solidFill>
              </a:rPr>
              <a:t>144 </a:t>
            </a:r>
            <a:r>
              <a:rPr lang="th-TH" sz="2000" dirty="0">
                <a:solidFill>
                  <a:srgbClr val="FF0000"/>
                </a:solidFill>
              </a:rPr>
              <a:t>ประเทศ)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090" y="1184729"/>
            <a:ext cx="6882301" cy="559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3"/>
          <p:cNvSpPr/>
          <p:nvPr/>
        </p:nvSpPr>
        <p:spPr>
          <a:xfrm>
            <a:off x="5004048" y="1205868"/>
            <a:ext cx="432048" cy="55314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 5 แฉก 5"/>
          <p:cNvSpPr/>
          <p:nvPr/>
        </p:nvSpPr>
        <p:spPr>
          <a:xfrm>
            <a:off x="3420848" y="2871408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27"/>
          <p:cNvSpPr/>
          <p:nvPr/>
        </p:nvSpPr>
        <p:spPr>
          <a:xfrm>
            <a:off x="3483496" y="4276504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28"/>
          <p:cNvSpPr/>
          <p:nvPr/>
        </p:nvSpPr>
        <p:spPr>
          <a:xfrm>
            <a:off x="3563888" y="4023536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4"/>
          <p:cNvSpPr/>
          <p:nvPr/>
        </p:nvSpPr>
        <p:spPr>
          <a:xfrm>
            <a:off x="1240123" y="2239356"/>
            <a:ext cx="6831547" cy="78266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0" name="สี่เหลี่ยมผืนผ้า 4"/>
          <p:cNvSpPr/>
          <p:nvPr/>
        </p:nvSpPr>
        <p:spPr>
          <a:xfrm>
            <a:off x="1240778" y="3391292"/>
            <a:ext cx="6830892" cy="334590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067"/>
            <a:ext cx="1050963" cy="71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90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43" y="1156348"/>
            <a:ext cx="6774127" cy="554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8902" y="169067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World Economic </a:t>
            </a:r>
            <a:r>
              <a:rPr lang="en-US" sz="2000" dirty="0" smtClean="0"/>
              <a:t>Forum</a:t>
            </a:r>
          </a:p>
          <a:p>
            <a:pPr algn="ctr"/>
            <a:r>
              <a:rPr lang="th-TH" sz="2000" dirty="0">
                <a:solidFill>
                  <a:schemeClr val="tx2"/>
                </a:solidFill>
              </a:rPr>
              <a:t>การจัดอันดับความสามารถในการแข่งขัน(ด้านการศึกษา</a:t>
            </a:r>
            <a:r>
              <a:rPr lang="th-TH" sz="2000" dirty="0" smtClean="0">
                <a:solidFill>
                  <a:schemeClr val="tx2"/>
                </a:solidFill>
              </a:rPr>
              <a:t>)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ctr"/>
            <a:r>
              <a:rPr lang="th-TH" sz="2000" b="1" dirty="0">
                <a:solidFill>
                  <a:srgbClr val="FF0000"/>
                </a:solidFill>
              </a:rPr>
              <a:t>พ.ศ. 2556-2557 </a:t>
            </a:r>
            <a:r>
              <a:rPr lang="th-TH" sz="2000" dirty="0">
                <a:solidFill>
                  <a:srgbClr val="FF0000"/>
                </a:solidFill>
              </a:rPr>
              <a:t>(ข้อมูลเปรียบเทียบจาก 148 ประเทศ)</a:t>
            </a:r>
          </a:p>
        </p:txBody>
      </p:sp>
      <p:sp>
        <p:nvSpPr>
          <p:cNvPr id="6" name="สี่เหลี่ยมผืนผ้า 3"/>
          <p:cNvSpPr/>
          <p:nvPr/>
        </p:nvSpPr>
        <p:spPr>
          <a:xfrm>
            <a:off x="5013284" y="1168924"/>
            <a:ext cx="432048" cy="5531429"/>
          </a:xfrm>
          <a:prstGeom prst="rect">
            <a:avLst/>
          </a:prstGeom>
          <a:noFill/>
          <a:ln>
            <a:solidFill>
              <a:srgbClr val="00B050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6"/>
          <p:cNvSpPr/>
          <p:nvPr/>
        </p:nvSpPr>
        <p:spPr>
          <a:xfrm>
            <a:off x="3384998" y="2818252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27"/>
          <p:cNvSpPr/>
          <p:nvPr/>
        </p:nvSpPr>
        <p:spPr>
          <a:xfrm>
            <a:off x="3447646" y="4223348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ดาว 5 แฉก 28"/>
          <p:cNvSpPr/>
          <p:nvPr/>
        </p:nvSpPr>
        <p:spPr>
          <a:xfrm>
            <a:off x="3528038" y="3970380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4"/>
          <p:cNvSpPr/>
          <p:nvPr/>
        </p:nvSpPr>
        <p:spPr>
          <a:xfrm>
            <a:off x="1296258" y="2190178"/>
            <a:ext cx="6731471" cy="78266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1" name="สี่เหลี่ยมผืนผ้า 4"/>
          <p:cNvSpPr/>
          <p:nvPr/>
        </p:nvSpPr>
        <p:spPr>
          <a:xfrm>
            <a:off x="1296913" y="3351445"/>
            <a:ext cx="6731471" cy="334590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067"/>
            <a:ext cx="1050963" cy="71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68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510521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94" y="262054"/>
            <a:ext cx="1577471" cy="107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ลูกศรขึ้น 3"/>
          <p:cNvSpPr/>
          <p:nvPr/>
        </p:nvSpPr>
        <p:spPr>
          <a:xfrm>
            <a:off x="6516216" y="508113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ลูกศรขึ้น 9"/>
          <p:cNvSpPr/>
          <p:nvPr/>
        </p:nvSpPr>
        <p:spPr>
          <a:xfrm>
            <a:off x="7380312" y="184482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ึ้น 10"/>
          <p:cNvSpPr/>
          <p:nvPr/>
        </p:nvSpPr>
        <p:spPr>
          <a:xfrm>
            <a:off x="6516216" y="2132856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  <a:scene3d>
            <a:camera prst="orthographicFront">
              <a:rot lat="21299999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ลูกศรขึ้น 12"/>
          <p:cNvSpPr/>
          <p:nvPr/>
        </p:nvSpPr>
        <p:spPr>
          <a:xfrm>
            <a:off x="6516216" y="288064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ลูกศรขึ้น 13"/>
          <p:cNvSpPr/>
          <p:nvPr/>
        </p:nvSpPr>
        <p:spPr>
          <a:xfrm>
            <a:off x="6516216" y="346594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ลูกศรขึ้น 14"/>
          <p:cNvSpPr/>
          <p:nvPr/>
        </p:nvSpPr>
        <p:spPr>
          <a:xfrm>
            <a:off x="6516216" y="3770568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ลูกศรขึ้น 15"/>
          <p:cNvSpPr/>
          <p:nvPr/>
        </p:nvSpPr>
        <p:spPr>
          <a:xfrm>
            <a:off x="6505058" y="544522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ลูกศรขึ้น 17"/>
          <p:cNvSpPr/>
          <p:nvPr/>
        </p:nvSpPr>
        <p:spPr>
          <a:xfrm>
            <a:off x="6516216" y="6471808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ลูกศรขึ้น 18"/>
          <p:cNvSpPr/>
          <p:nvPr/>
        </p:nvSpPr>
        <p:spPr>
          <a:xfrm>
            <a:off x="7380312" y="2132856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ลูกศรขึ้น 20"/>
          <p:cNvSpPr/>
          <p:nvPr/>
        </p:nvSpPr>
        <p:spPr>
          <a:xfrm>
            <a:off x="7380312" y="288064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ลูกศรขึ้น 21"/>
          <p:cNvSpPr/>
          <p:nvPr/>
        </p:nvSpPr>
        <p:spPr>
          <a:xfrm>
            <a:off x="7380312" y="3789040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ลูกศรขึ้น 22"/>
          <p:cNvSpPr/>
          <p:nvPr/>
        </p:nvSpPr>
        <p:spPr>
          <a:xfrm>
            <a:off x="7380312" y="436510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ลูกศรขึ้น 23"/>
          <p:cNvSpPr/>
          <p:nvPr/>
        </p:nvSpPr>
        <p:spPr>
          <a:xfrm>
            <a:off x="7380312" y="4750972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ลูกศรขึ้น 24"/>
          <p:cNvSpPr/>
          <p:nvPr/>
        </p:nvSpPr>
        <p:spPr>
          <a:xfrm>
            <a:off x="7380312" y="5157192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ลูกศรขึ้น 25"/>
          <p:cNvSpPr/>
          <p:nvPr/>
        </p:nvSpPr>
        <p:spPr>
          <a:xfrm>
            <a:off x="7380312" y="5445224"/>
            <a:ext cx="144016" cy="144016"/>
          </a:xfrm>
          <a:prstGeom prst="upArrow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ลูกศรลง 6"/>
          <p:cNvSpPr/>
          <p:nvPr/>
        </p:nvSpPr>
        <p:spPr>
          <a:xfrm>
            <a:off x="7363823" y="517349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ลูกศรลง 28"/>
          <p:cNvSpPr/>
          <p:nvPr/>
        </p:nvSpPr>
        <p:spPr>
          <a:xfrm>
            <a:off x="6516216" y="1875912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ลูกศรลง 29"/>
          <p:cNvSpPr/>
          <p:nvPr/>
        </p:nvSpPr>
        <p:spPr>
          <a:xfrm>
            <a:off x="6516216" y="4365104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ลูกศรลง 30"/>
          <p:cNvSpPr/>
          <p:nvPr/>
        </p:nvSpPr>
        <p:spPr>
          <a:xfrm>
            <a:off x="6516216" y="4769444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ลูกศรลง 31"/>
          <p:cNvSpPr/>
          <p:nvPr/>
        </p:nvSpPr>
        <p:spPr>
          <a:xfrm>
            <a:off x="6516216" y="5157192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ลูกศรลง 32"/>
          <p:cNvSpPr/>
          <p:nvPr/>
        </p:nvSpPr>
        <p:spPr>
          <a:xfrm>
            <a:off x="6516216" y="6121004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ลูกศรลง 33"/>
          <p:cNvSpPr/>
          <p:nvPr/>
        </p:nvSpPr>
        <p:spPr>
          <a:xfrm>
            <a:off x="7380312" y="6121004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ลูกศรลง 34"/>
          <p:cNvSpPr/>
          <p:nvPr/>
        </p:nvSpPr>
        <p:spPr>
          <a:xfrm>
            <a:off x="7380312" y="6497636"/>
            <a:ext cx="144016" cy="144016"/>
          </a:xfrm>
          <a:prstGeom prst="down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ดาว 5 แฉก 35"/>
          <p:cNvSpPr/>
          <p:nvPr/>
        </p:nvSpPr>
        <p:spPr>
          <a:xfrm>
            <a:off x="5149040" y="2204864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ดาว 5 แฉก 27"/>
          <p:cNvSpPr/>
          <p:nvPr/>
        </p:nvSpPr>
        <p:spPr>
          <a:xfrm>
            <a:off x="5211688" y="3833340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ดาว 5 แฉก 28"/>
          <p:cNvSpPr/>
          <p:nvPr/>
        </p:nvSpPr>
        <p:spPr>
          <a:xfrm>
            <a:off x="5292080" y="3536072"/>
            <a:ext cx="72008" cy="72008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สี่เหลี่ยมผืนผ้า 4"/>
          <p:cNvSpPr/>
          <p:nvPr/>
        </p:nvSpPr>
        <p:spPr>
          <a:xfrm>
            <a:off x="2578773" y="1782242"/>
            <a:ext cx="5040560" cy="56663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40" name="สี่เหลี่ยมผืนผ้า 4"/>
          <p:cNvSpPr/>
          <p:nvPr/>
        </p:nvSpPr>
        <p:spPr>
          <a:xfrm>
            <a:off x="2578773" y="2807051"/>
            <a:ext cx="5040560" cy="3924985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25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31836"/>
              </p:ext>
            </p:extLst>
          </p:nvPr>
        </p:nvGraphicFramePr>
        <p:xfrm>
          <a:off x="251520" y="482784"/>
          <a:ext cx="8712968" cy="4437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th-TH" sz="4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หัวข้อการบรรยาย</a:t>
                      </a:r>
                      <a:endParaRPr lang="th-TH" sz="4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3.6 การบริหารจัดการ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	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3.6.1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การจัดการศึกษา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    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3.6.2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การบริหารจัดการโดยใช้ภูมิภาคเป็นฐาน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	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3.6.3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การสนับสนุนให้ทุกภาคส่วนเข้ามามีส่วนร่วมในการจัด</a:t>
                      </a:r>
                      <a:b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             การศึกษา</a:t>
                      </a: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                  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3.6.4 </a:t>
                      </a:r>
                      <a:r>
                        <a:rPr lang="th-TH" sz="280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การติดตามและประเมินผล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47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1.bp.blogspot.com/-ZndhDvIg71M/UKioYf2wUFI/AAAAAAAAAJE/ijLbuyRr1RI/s1600/%25E0%25B8%2598%25E0%25B8%2587%25E0%25B8%258A%25E0%25B8%25B2%25E0%25B8%2595%25E0%25B8%25BA%25E0%25B9%2584%25E0%25B8%2597%25E0%25B8%25A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9330" y="0"/>
            <a:ext cx="1974670" cy="13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สถานการณ์การศึกษาของประเทศไทย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0931" y="983847"/>
            <a:ext cx="5914935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ทุกคนได้รับโอกาสทางการศึกษา</a:t>
            </a:r>
            <a:endParaRPr lang="th-TH" sz="4000" b="1" dirty="0">
              <a:solidFill>
                <a:schemeClr val="accent1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1026" name="Picture 2" descr="http://davpspehowa.com/ProfileImages/2d86122a-ec2e-4337-8f79-c43b4ee2e50c_school_ic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982" y="2145438"/>
            <a:ext cx="259228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 rot="20611413">
            <a:off x="1989719" y="3039277"/>
            <a:ext cx="747803" cy="22603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โรงเรียน</a:t>
            </a:r>
          </a:p>
        </p:txBody>
      </p:sp>
      <p:pic>
        <p:nvPicPr>
          <p:cNvPr id="9" name="Picture 8" descr="https://cdn1.iconfinder.com/data/icons/education-vol-2-1/64/077-512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751" y="4060863"/>
            <a:ext cx="350168" cy="35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cdn1.iconfinder.com/data/icons/education-vol-2-1/64/077-512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842" y="4235947"/>
            <a:ext cx="508568" cy="50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pictogram-free.com/material/011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47" y="3681459"/>
            <a:ext cx="379404" cy="37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age.freepik.com/free-icon/schoolboy-carrying-a-bag_318-44168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753" y="4155913"/>
            <a:ext cx="399889" cy="39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age.freepik.com/free-icon/schoolboy-carrying-a-bag_318-44168.png">
            <a:hlinkClick r:id="rId10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4356" y="4235688"/>
            <a:ext cx="305476" cy="41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419872" y="1944901"/>
            <a:ext cx="18002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112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8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63216" y="2727411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ของเด็กที่ลงทะเบียนเรียนในระดับ</a:t>
            </a:r>
            <a:r>
              <a:rPr lang="th-TH" sz="36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ก่อนประถมศึกษา</a:t>
            </a:r>
            <a:endParaRPr lang="th-TH" sz="4400" b="1" dirty="0">
              <a:solidFill>
                <a:srgbClr val="008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63216" y="3290835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97 </a:t>
            </a:r>
            <a:r>
              <a:rPr lang="en-US" sz="40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ระดับประถมศึกษา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2000" b="1" dirty="0">
              <a:solidFill>
                <a:schemeClr val="tx2">
                  <a:lumMod val="50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63216" y="3845323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เข้าเรียนระดับมัธยมศึกษาตอนต้น </a:t>
            </a:r>
            <a:r>
              <a:rPr lang="th-TH" sz="44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99 </a:t>
            </a:r>
            <a:r>
              <a:rPr lang="en-US" sz="44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400" b="1" dirty="0">
              <a:solidFill>
                <a:schemeClr val="accent3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63216" y="4581821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มัธยมศึกษาตอนปลายสายสามัญ  </a:t>
            </a:r>
            <a:r>
              <a:rPr lang="th-TH" sz="44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79 </a:t>
            </a:r>
            <a:r>
              <a:rPr lang="en-US" sz="44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400" b="1" dirty="0">
              <a:solidFill>
                <a:schemeClr val="accent3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87385" y="5270191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มัธยมศึกษาตอนปลายสายอาชีพ   </a:t>
            </a:r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15 </a:t>
            </a:r>
            <a:r>
              <a:rPr lang="en-US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7" name="AutoShape 10" descr="ผลการค้นหารูปภาพสำหรับ graph icon"/>
          <p:cNvSpPr>
            <a:spLocks noChangeAspect="1" noChangeArrowheads="1"/>
          </p:cNvSpPr>
          <p:nvPr/>
        </p:nvSpPr>
        <p:spPr bwMode="auto">
          <a:xfrm>
            <a:off x="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341" y="4957201"/>
            <a:ext cx="9715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175144" y="6110251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51 </a:t>
            </a:r>
            <a:r>
              <a:rPr lang="en-US" sz="4000" b="1" dirty="0" smtClean="0">
                <a:solidFill>
                  <a:schemeClr val="accent3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เข้าเรียนระดับอุดมศึกษา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29100" y="6449806"/>
            <a:ext cx="4428492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800" b="1" dirty="0" smtClean="0">
                <a:solidFill>
                  <a:schemeClr val="tx1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1800" b="1" dirty="0" smtClean="0">
                <a:solidFill>
                  <a:schemeClr val="tx1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ที่มา </a:t>
            </a:r>
            <a:r>
              <a:rPr lang="en-US" sz="1800" b="1" dirty="0" smtClean="0">
                <a:solidFill>
                  <a:schemeClr val="tx1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UNESCO Institute for Statistics (UIS) ,2013 </a:t>
            </a:r>
            <a:endParaRPr lang="th-TH" sz="1800" b="1" dirty="0">
              <a:solidFill>
                <a:schemeClr val="tx1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807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1.bp.blogspot.com/-ZndhDvIg71M/UKioYf2wUFI/AAAAAAAAAJE/ijLbuyRr1RI/s1600/%25E0%25B8%2598%25E0%25B8%2587%25E0%25B8%258A%25E0%25B8%25B2%25E0%25B8%2595%25E0%25B8%25BA%25E0%25B9%2584%25E0%25B8%2597%25E0%25B8%25A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9330" y="0"/>
            <a:ext cx="1974670" cy="13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08520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สถานการณ์การศึกษาของประเทศไทย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7" name="AutoShape 10" descr="ผลการค้นหารูปภาพสำหรับ graph icon"/>
          <p:cNvSpPr>
            <a:spLocks noChangeAspect="1" noChangeArrowheads="1"/>
          </p:cNvSpPr>
          <p:nvPr/>
        </p:nvSpPr>
        <p:spPr bwMode="auto">
          <a:xfrm>
            <a:off x="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074" name="Picture 2" descr="ผลการค้นหารูปภาพสำหรับ teacher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842" y="2183814"/>
            <a:ext cx="685706" cy="68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247228" y="2202463"/>
            <a:ext cx="2120715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rgbClr val="C0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อัตราส่วนครูต่อนักเรียน</a:t>
            </a:r>
            <a:endParaRPr lang="th-TH" sz="2000" b="1" dirty="0">
              <a:solidFill>
                <a:srgbClr val="C0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546" y="2567414"/>
            <a:ext cx="2295500" cy="1681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347930" y="2848897"/>
            <a:ext cx="237626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16 : 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 </a:t>
            </a: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</a:t>
            </a:r>
            <a:r>
              <a:rPr lang="th-TH" sz="2000" b="1" dirty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ประถม</a:t>
            </a:r>
            <a:r>
              <a:rPr lang="th-TH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)</a:t>
            </a:r>
            <a:br>
              <a:rPr lang="th-TH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21 </a:t>
            </a:r>
            <a:r>
              <a:rPr lang="en-US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 </a:t>
            </a:r>
            <a:r>
              <a:rPr lang="en-US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 </a:t>
            </a:r>
            <a: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</a:t>
            </a:r>
            <a:r>
              <a:rPr lang="th-TH" sz="2000" b="1" dirty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ม.ต้น) </a:t>
            </a:r>
            <a: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/>
            </a:r>
            <a:b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en-US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18 </a:t>
            </a:r>
            <a:r>
              <a:rPr lang="en-US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 </a:t>
            </a:r>
            <a:r>
              <a:rPr lang="en-US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 </a:t>
            </a:r>
            <a: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</a:t>
            </a:r>
            <a:r>
              <a:rPr lang="th-TH" sz="2000" b="1" dirty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ม.ปลาย )</a:t>
            </a:r>
          </a:p>
        </p:txBody>
      </p:sp>
      <p:pic>
        <p:nvPicPr>
          <p:cNvPr id="3077" name="Picture 5" descr="https://cdn3.iconfinder.com/data/icons/education/512/classes-512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944" y="4629689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6792330" y="4540198"/>
            <a:ext cx="176018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rgbClr val="C0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ขนาดห้องเรียน</a:t>
            </a:r>
            <a:endParaRPr lang="th-TH" sz="2000" b="1" dirty="0">
              <a:solidFill>
                <a:srgbClr val="C0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93032" y="5186632"/>
            <a:ext cx="180350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19 คน </a:t>
            </a:r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(ประถม)</a:t>
            </a:r>
            <a:b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34 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คน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(</a:t>
            </a:r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ม.ต้น) </a:t>
            </a:r>
            <a: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/>
            </a:r>
            <a:br>
              <a:rPr lang="en-US" sz="20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en-US" sz="2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2000" b="1" dirty="0">
              <a:solidFill>
                <a:srgbClr val="00B05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916127" y="1683967"/>
            <a:ext cx="2424131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ปีการศึกษาเฉลี่ยของประชากรอายุ 15 ปีขึ้นไป</a:t>
            </a:r>
          </a:p>
          <a:p>
            <a:r>
              <a:rPr lang="th-TH" sz="2000" b="1" dirty="0" smtClean="0">
                <a:solidFill>
                  <a:srgbClr val="C0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* </a:t>
            </a:r>
            <a:r>
              <a:rPr lang="th-TH" sz="1400" b="1" dirty="0" smtClean="0">
                <a:solidFill>
                  <a:srgbClr val="C0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ค่าเฉลี่ยทั่วโลก 6.2 ปี</a:t>
            </a:r>
            <a:endParaRPr lang="th-TH" sz="1400" b="1" dirty="0">
              <a:solidFill>
                <a:srgbClr val="C0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3079" name="Picture 7" descr="https://preventionconversation.files.wordpress.com/2015/06/icon_18392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2" y="2927927"/>
            <a:ext cx="539990" cy="53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www.equaliteach.co.uk/communities/1/004/012/098/421/images/4598881347_140x139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0993"/>
            <a:ext cx="504056" cy="50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623868" y="968253"/>
            <a:ext cx="1581215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6.6 ปี</a:t>
            </a:r>
            <a:endParaRPr lang="th-TH" sz="4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70116" y="2288801"/>
            <a:ext cx="1581215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98.1</a:t>
            </a:r>
            <a:r>
              <a:rPr lang="en-US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4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9009" y="3035904"/>
            <a:ext cx="2424131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อัตราการรู้หนังสือ</a:t>
            </a:r>
          </a:p>
          <a:p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ของเยาวชนไทยอายุ</a:t>
            </a:r>
          </a:p>
          <a:p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15 – 24 ปี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928625" y="4643457"/>
            <a:ext cx="1581215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29.5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</a:t>
            </a:r>
            <a:endParaRPr lang="th-TH" sz="48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75304" y="5448578"/>
            <a:ext cx="2424131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งบประมาณทางการศึกษาในทุกระดับการศึกษาต่องบประมาณแผ่นดินทั้งหมด</a:t>
            </a:r>
          </a:p>
        </p:txBody>
      </p:sp>
      <p:pic>
        <p:nvPicPr>
          <p:cNvPr id="3083" name="Picture 11" descr="https://cdn2.iconfinder.com/data/icons/payments/512/thai_baht_coin_payment-512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750" y="5094420"/>
            <a:ext cx="847967" cy="84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Elbow Connector 10"/>
          <p:cNvCxnSpPr>
            <a:stCxn id="3075" idx="3"/>
          </p:cNvCxnSpPr>
          <p:nvPr/>
        </p:nvCxnSpPr>
        <p:spPr>
          <a:xfrm flipV="1">
            <a:off x="5249046" y="3035904"/>
            <a:ext cx="851898" cy="372147"/>
          </a:xfrm>
          <a:prstGeom prst="bentConnector3">
            <a:avLst/>
          </a:prstGeom>
          <a:ln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3077" idx="1"/>
          </p:cNvCxnSpPr>
          <p:nvPr/>
        </p:nvCxnSpPr>
        <p:spPr>
          <a:xfrm rot="10800000">
            <a:off x="5148064" y="4248689"/>
            <a:ext cx="952880" cy="741041"/>
          </a:xfrm>
          <a:prstGeom prst="bentConnector3">
            <a:avLst/>
          </a:prstGeom>
          <a:ln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flipV="1">
            <a:off x="2267744" y="4005064"/>
            <a:ext cx="648383" cy="535134"/>
          </a:xfrm>
          <a:prstGeom prst="bentConnector3">
            <a:avLst/>
          </a:prstGeom>
          <a:ln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16200000" flipH="1">
            <a:off x="2582527" y="2217003"/>
            <a:ext cx="1202967" cy="460929"/>
          </a:xfrm>
          <a:prstGeom prst="bentConnector3">
            <a:avLst/>
          </a:prstGeom>
          <a:ln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>
            <a:off x="1841074" y="2450819"/>
            <a:ext cx="1112472" cy="771158"/>
          </a:xfrm>
          <a:prstGeom prst="bentConnector3">
            <a:avLst/>
          </a:prstGeom>
          <a:ln>
            <a:prstDash val="sysDash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578084" y="6449806"/>
            <a:ext cx="4428492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ที่มา </a:t>
            </a:r>
            <a:r>
              <a:rPr lang="en-US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UNESCO Institute for Statistics (UIS) ,2013 C</a:t>
            </a:r>
            <a:endParaRPr lang="th-TH" sz="1200" b="1" dirty="0">
              <a:solidFill>
                <a:srgbClr val="00206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8789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1.bp.blogspot.com/-ZndhDvIg71M/UKioYf2wUFI/AAAAAAAAAJE/ijLbuyRr1RI/s1600/%25E0%25B8%2598%25E0%25B8%2587%25E0%25B8%258A%25E0%25B8%25B2%25E0%25B8%2595%25E0%25B8%25BA%25E0%25B9%2584%25E0%25B8%2597%25E0%25B8%25A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9330" y="0"/>
            <a:ext cx="1974670" cy="13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08520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สถานการณ์การศึกษาของประเทศไทย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7" name="AutoShape 10" descr="ผลการค้นหารูปภาพสำหรับ graph icon"/>
          <p:cNvSpPr>
            <a:spLocks noChangeAspect="1" noChangeArrowheads="1"/>
          </p:cNvSpPr>
          <p:nvPr/>
        </p:nvSpPr>
        <p:spPr bwMode="auto">
          <a:xfrm>
            <a:off x="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6" name="Rectangle 25"/>
          <p:cNvSpPr/>
          <p:nvPr/>
        </p:nvSpPr>
        <p:spPr>
          <a:xfrm>
            <a:off x="-4936" y="663072"/>
            <a:ext cx="5914935" cy="768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rgbClr val="FF33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รางวัลระดับนานาชาติ</a:t>
            </a:r>
            <a:endParaRPr lang="th-TH" sz="4000" b="1" dirty="0">
              <a:solidFill>
                <a:srgbClr val="FF33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12338" y="2017508"/>
            <a:ext cx="6780615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2016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6 เหรียญทอง 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และ รางวัล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The best man inventor 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จาก การแข่งขัน </a:t>
            </a:r>
            <a:r>
              <a:rPr lang="en-US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Asian Young Inventors Exhibition 2016 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/>
            </a:r>
            <a:b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ณ ประเทศมาเลเซีย</a:t>
            </a:r>
          </a:p>
        </p:txBody>
      </p:sp>
      <p:sp>
        <p:nvSpPr>
          <p:cNvPr id="2" name="Rectangle 1"/>
          <p:cNvSpPr/>
          <p:nvPr/>
        </p:nvSpPr>
        <p:spPr>
          <a:xfrm>
            <a:off x="1888267" y="2924944"/>
            <a:ext cx="6708608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2016 </a:t>
            </a:r>
            <a:r>
              <a:rPr lang="en-US" sz="2400" b="1" dirty="0" smtClean="0">
                <a:solidFill>
                  <a:srgbClr val="7030A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</a:t>
            </a: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 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เหรียญทอง </a:t>
            </a:r>
            <a:r>
              <a:rPr lang="th-TH" sz="2400" b="1" dirty="0">
                <a:solidFill>
                  <a:srgbClr val="7030A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3 เหรียญทองแดง 3 เกียรติคุณประกาศ จากการแข่งขัน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ฟิสิกส์โอลิมปิกระดับทวีป</a:t>
            </a: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เอเชีย </a:t>
            </a:r>
            <a:r>
              <a:rPr lang="th-TH" sz="2400" b="1" dirty="0" smtClean="0">
                <a:solidFill>
                  <a:srgbClr val="7030A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ที่ </a:t>
            </a:r>
            <a:r>
              <a:rPr lang="th-TH" sz="2400" b="1" dirty="0">
                <a:solidFill>
                  <a:srgbClr val="7030A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เขตบริหารพิเศษฮ่องกงแห่งสาธารณรัฐประชาชนจีน 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8267" y="4653136"/>
            <a:ext cx="6498468" cy="1341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2015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</a:t>
            </a:r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5เหรียญ</a:t>
            </a:r>
            <a:r>
              <a:rPr lang="th-TH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ทอง </a:t>
            </a:r>
            <a:r>
              <a:rPr lang="th-TH" sz="24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9 เหรียญ</a:t>
            </a:r>
            <a:r>
              <a:rPr lang="th-TH" sz="2400" b="1" dirty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เงิน 5</a:t>
            </a:r>
            <a:r>
              <a:rPr lang="th-TH" sz="24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2400" b="1" dirty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เหรียญทองแดง </a:t>
            </a:r>
            <a:r>
              <a:rPr lang="th-TH" sz="24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ชมเชย </a:t>
            </a:r>
            <a:r>
              <a:rPr lang="th-TH" sz="2400" b="1" dirty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 รางวัล รวม 24 รางวัล 48 </a:t>
            </a:r>
            <a:r>
              <a:rPr lang="th-TH" sz="24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เหรียญ ในการแข่งขัน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International </a:t>
            </a:r>
            <a:r>
              <a:rPr lang="en-US" sz="2400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Teenagers Mathematics Olympiad 2015 </a:t>
            </a:r>
            <a:r>
              <a:rPr lang="th-TH" sz="2400" b="1" dirty="0" smtClean="0">
                <a:solidFill>
                  <a:srgbClr val="008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ณ ประเทศมาเลเซีย</a:t>
            </a:r>
            <a:endParaRPr lang="th-TH" sz="2400" b="1" dirty="0">
              <a:solidFill>
                <a:srgbClr val="008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6" name="AutoShape 4" descr="ผลการค้นหารูปภาพสำหรับ imo 2015 logo"/>
          <p:cNvSpPr>
            <a:spLocks noChangeAspect="1" noChangeArrowheads="1"/>
          </p:cNvSpPr>
          <p:nvPr/>
        </p:nvSpPr>
        <p:spPr bwMode="auto">
          <a:xfrm>
            <a:off x="0" y="-769938"/>
            <a:ext cx="1657350" cy="117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1" y="4945719"/>
            <a:ext cx="1148025" cy="81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รูปภาพประจำตัวของ TPhO 20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66" y="2955945"/>
            <a:ext cx="1163960" cy="116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1" y="1772816"/>
            <a:ext cx="1377700" cy="47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9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1.bp.blogspot.com/-ZndhDvIg71M/UKioYf2wUFI/AAAAAAAAAJE/ijLbuyRr1RI/s1600/%25E0%25B8%2598%25E0%25B8%2587%25E0%25B8%258A%25E0%25B8%25B2%25E0%25B8%2595%25E0%25B8%25BA%25E0%25B9%2584%25E0%25B8%2597%25E0%25B8%25A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9330" y="0"/>
            <a:ext cx="1974670" cy="13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0" descr="ผลการค้นหารูปภาพสำหรับ graph icon"/>
          <p:cNvSpPr>
            <a:spLocks noChangeAspect="1" noChangeArrowheads="1"/>
          </p:cNvSpPr>
          <p:nvPr/>
        </p:nvSpPr>
        <p:spPr bwMode="auto">
          <a:xfrm>
            <a:off x="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608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สถานการณ์การศึกษาของประเทศไทย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668753"/>
            <a:ext cx="5914935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ประเด็นที่ต้องเร่งแก้ไข</a:t>
            </a:r>
            <a:endParaRPr lang="th-TH" sz="4000" b="1" dirty="0">
              <a:solidFill>
                <a:schemeClr val="accent1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14806" y="2162895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ภาคเอกชนมีส่วนร่วม</a:t>
            </a:r>
            <a:b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rgbClr val="00B05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ในการจัดการศึกษา</a:t>
            </a:r>
            <a:endParaRPr lang="th-TH" sz="3600" b="1" dirty="0">
              <a:solidFill>
                <a:srgbClr val="00B05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99792" y="1920300"/>
            <a:ext cx="14061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18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4800" dirty="0"/>
          </a:p>
        </p:txBody>
      </p:sp>
      <p:pic>
        <p:nvPicPr>
          <p:cNvPr id="2052" name="Picture 4" descr="http://slworkshop.net/wp-content/uploads/2015/04/all-subjects-together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2212"/>
            <a:ext cx="2160240" cy="143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26782" y="3614062"/>
            <a:ext cx="36004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Rectangle 29"/>
          <p:cNvSpPr/>
          <p:nvPr/>
        </p:nvSpPr>
        <p:spPr>
          <a:xfrm>
            <a:off x="1726882" y="3614062"/>
            <a:ext cx="36004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ectangle 30"/>
          <p:cNvSpPr/>
          <p:nvPr/>
        </p:nvSpPr>
        <p:spPr>
          <a:xfrm>
            <a:off x="827052" y="4677347"/>
            <a:ext cx="360040" cy="76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Rectangle 31"/>
          <p:cNvSpPr/>
          <p:nvPr/>
        </p:nvSpPr>
        <p:spPr>
          <a:xfrm>
            <a:off x="1732188" y="4190126"/>
            <a:ext cx="360040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/>
          <p:cNvSpPr/>
          <p:nvPr/>
        </p:nvSpPr>
        <p:spPr>
          <a:xfrm>
            <a:off x="152400" y="3959293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15 </a:t>
            </a:r>
            <a:r>
              <a:rPr lang="en-US" sz="2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2400" dirty="0"/>
          </a:p>
        </p:txBody>
      </p:sp>
      <p:sp>
        <p:nvSpPr>
          <p:cNvPr id="34" name="Rectangle 33"/>
          <p:cNvSpPr/>
          <p:nvPr/>
        </p:nvSpPr>
        <p:spPr>
          <a:xfrm>
            <a:off x="2627784" y="3604949"/>
            <a:ext cx="14061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50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4800" dirty="0"/>
          </a:p>
        </p:txBody>
      </p:sp>
      <p:sp>
        <p:nvSpPr>
          <p:cNvPr id="35" name="Rectangle 34"/>
          <p:cNvSpPr/>
          <p:nvPr/>
        </p:nvSpPr>
        <p:spPr>
          <a:xfrm>
            <a:off x="4222109" y="3926790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เป้าหมายสัดส่วน</a:t>
            </a:r>
            <a:b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นักเรียนมัธยมปลาย</a:t>
            </a:r>
            <a:br>
              <a:rPr lang="th-TH" sz="3600" b="1" dirty="0" smtClean="0">
                <a:solidFill>
                  <a:schemeClr val="accent5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สายอาชีพ</a:t>
            </a:r>
            <a:endParaRPr lang="th-TH" sz="36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2054" name="Picture 6" descr="https://pixabay.com/static/uploads/photo/2015/10/07/10/55/arrow-975992_960_720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23" y="4190126"/>
            <a:ext cx="387691" cy="4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729986" y="3325477"/>
            <a:ext cx="557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now</a:t>
            </a:r>
            <a:endParaRPr lang="th-TH" sz="1600" b="1" dirty="0">
              <a:solidFill>
                <a:srgbClr val="0070C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638679" y="3332799"/>
            <a:ext cx="577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Goal</a:t>
            </a:r>
            <a:endParaRPr lang="th-TH" sz="1600" b="1" dirty="0">
              <a:solidFill>
                <a:srgbClr val="0070C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986373" y="5166602"/>
            <a:ext cx="7428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solidFill>
                  <a:srgbClr val="0070C0"/>
                </a:solidFill>
              </a:rPr>
              <a:t>ม.ต้น</a:t>
            </a:r>
            <a:endParaRPr lang="th-TH" sz="1600" b="1" dirty="0">
              <a:solidFill>
                <a:srgbClr val="0070C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533393" y="5716062"/>
            <a:ext cx="576584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b="1" dirty="0" smtClean="0">
                <a:solidFill>
                  <a:srgbClr val="660066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การศึกษาของประชากร</a:t>
            </a:r>
            <a:br>
              <a:rPr lang="th-TH" sz="3600" b="1" dirty="0" smtClean="0">
                <a:solidFill>
                  <a:srgbClr val="660066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</a:br>
            <a:r>
              <a:rPr lang="th-TH" sz="3600" b="1" dirty="0" smtClean="0">
                <a:solidFill>
                  <a:srgbClr val="660066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วัยแรงงาน</a:t>
            </a:r>
            <a:endParaRPr lang="th-TH" sz="3600" b="1" dirty="0">
              <a:solidFill>
                <a:srgbClr val="660066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656316" y="5157192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32.2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4800" dirty="0"/>
          </a:p>
        </p:txBody>
      </p:sp>
      <p:sp>
        <p:nvSpPr>
          <p:cNvPr id="43" name="Rectangle 42"/>
          <p:cNvSpPr/>
          <p:nvPr/>
        </p:nvSpPr>
        <p:spPr>
          <a:xfrm>
            <a:off x="2890704" y="1837104"/>
            <a:ext cx="557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now</a:t>
            </a:r>
            <a:endParaRPr lang="th-TH" sz="1600" b="1" dirty="0">
              <a:solidFill>
                <a:srgbClr val="0070C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903667" y="5870821"/>
            <a:ext cx="7428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solidFill>
                  <a:srgbClr val="0070C0"/>
                </a:solidFill>
              </a:rPr>
              <a:t>ม.ปลาย</a:t>
            </a:r>
            <a:endParaRPr lang="th-TH" sz="1600" b="1" dirty="0">
              <a:solidFill>
                <a:srgbClr val="0070C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623654" y="5919208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22.4 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lang="th-TH" sz="48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1" y="5212045"/>
            <a:ext cx="1734813" cy="141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6300192" y="6040098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solidFill>
                  <a:srgbClr val="0070C0"/>
                </a:solidFill>
              </a:rPr>
              <a:t>ต่ำกว่าหลายๆ ประเทศ*</a:t>
            </a:r>
            <a:endParaRPr lang="th-TH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9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1.bp.blogspot.com/-ZndhDvIg71M/UKioYf2wUFI/AAAAAAAAAJE/ijLbuyRr1RI/s1600/%25E0%25B8%2598%25E0%25B8%2587%25E0%25B8%258A%25E0%25B8%25B2%25E0%25B8%2595%25E0%25B8%25BA%25E0%25B9%2584%25E0%25B8%2597%25E0%25B8%25A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9330" y="0"/>
            <a:ext cx="1974670" cy="13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08520" y="0"/>
            <a:ext cx="88569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สถานการณ์การศึกษาของประเทศไทย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7" name="AutoShape 10" descr="ผลการค้นหารูปภาพสำหรับ graph icon"/>
          <p:cNvSpPr>
            <a:spLocks noChangeAspect="1" noChangeArrowheads="1"/>
          </p:cNvSpPr>
          <p:nvPr/>
        </p:nvSpPr>
        <p:spPr bwMode="auto">
          <a:xfrm>
            <a:off x="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098" name="Picture 2" descr="http://georgetownpl.org/wp-content/uploads/2016/01/math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49479"/>
            <a:ext cx="1584176" cy="131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cons.iconarchive.com/icons/icons8/windows-8/512/Science-Test-Tube-icon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8" y="2924944"/>
            <a:ext cx="1581742" cy="158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cdn4.iconfinder.com/data/icons/books-2/100/6-512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461" y="4154977"/>
            <a:ext cx="2979440" cy="297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97947" y="1249479"/>
            <a:ext cx="1715068" cy="52758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ectangle 30"/>
          <p:cNvSpPr/>
          <p:nvPr/>
        </p:nvSpPr>
        <p:spPr>
          <a:xfrm>
            <a:off x="2777004" y="592613"/>
            <a:ext cx="1757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Pisa </a:t>
            </a:r>
            <a:r>
              <a:rPr lang="en-US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2012</a:t>
            </a:r>
            <a:r>
              <a:rPr lang="en-US" sz="40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000" dirty="0"/>
          </a:p>
        </p:txBody>
      </p:sp>
      <p:sp>
        <p:nvSpPr>
          <p:cNvPr id="39" name="Rectangle 38"/>
          <p:cNvSpPr/>
          <p:nvPr/>
        </p:nvSpPr>
        <p:spPr>
          <a:xfrm>
            <a:off x="3079320" y="1391589"/>
            <a:ext cx="1215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427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800" dirty="0"/>
          </a:p>
        </p:txBody>
      </p:sp>
      <p:sp>
        <p:nvSpPr>
          <p:cNvPr id="41" name="Rectangle 40"/>
          <p:cNvSpPr/>
          <p:nvPr/>
        </p:nvSpPr>
        <p:spPr>
          <a:xfrm>
            <a:off x="3075128" y="3300315"/>
            <a:ext cx="10791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444</a:t>
            </a:r>
            <a:endParaRPr lang="th-TH" sz="4800" dirty="0"/>
          </a:p>
        </p:txBody>
      </p:sp>
      <p:sp>
        <p:nvSpPr>
          <p:cNvPr id="42" name="Rectangle 41"/>
          <p:cNvSpPr/>
          <p:nvPr/>
        </p:nvSpPr>
        <p:spPr>
          <a:xfrm>
            <a:off x="3147447" y="5229198"/>
            <a:ext cx="10791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441</a:t>
            </a:r>
            <a:endParaRPr lang="th-TH" sz="4800" dirty="0"/>
          </a:p>
        </p:txBody>
      </p:sp>
      <p:sp>
        <p:nvSpPr>
          <p:cNvPr id="43" name="Rectangle 42"/>
          <p:cNvSpPr/>
          <p:nvPr/>
        </p:nvSpPr>
        <p:spPr>
          <a:xfrm>
            <a:off x="4754849" y="1238589"/>
            <a:ext cx="1639031" cy="3558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Rectangle 43"/>
          <p:cNvSpPr/>
          <p:nvPr/>
        </p:nvSpPr>
        <p:spPr>
          <a:xfrm>
            <a:off x="4763510" y="581723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TIMSS </a:t>
            </a:r>
            <a:r>
              <a:rPr lang="th-TH" sz="1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ป.4</a:t>
            </a:r>
            <a:endParaRPr lang="th-TH" sz="1800" dirty="0"/>
          </a:p>
        </p:txBody>
      </p:sp>
      <p:sp>
        <p:nvSpPr>
          <p:cNvPr id="45" name="Rectangle 44"/>
          <p:cNvSpPr/>
          <p:nvPr/>
        </p:nvSpPr>
        <p:spPr>
          <a:xfrm>
            <a:off x="5039204" y="1337507"/>
            <a:ext cx="1215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458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800" dirty="0"/>
          </a:p>
        </p:txBody>
      </p:sp>
      <p:sp>
        <p:nvSpPr>
          <p:cNvPr id="46" name="Rectangle 45"/>
          <p:cNvSpPr/>
          <p:nvPr/>
        </p:nvSpPr>
        <p:spPr>
          <a:xfrm>
            <a:off x="5053753" y="3309418"/>
            <a:ext cx="1215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472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800" dirty="0"/>
          </a:p>
        </p:txBody>
      </p:sp>
      <p:sp>
        <p:nvSpPr>
          <p:cNvPr id="47" name="Rectangle 46"/>
          <p:cNvSpPr/>
          <p:nvPr/>
        </p:nvSpPr>
        <p:spPr>
          <a:xfrm>
            <a:off x="6619218" y="1238585"/>
            <a:ext cx="1639031" cy="3558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Rectangle 47"/>
          <p:cNvSpPr/>
          <p:nvPr/>
        </p:nvSpPr>
        <p:spPr>
          <a:xfrm>
            <a:off x="6627879" y="581719"/>
            <a:ext cx="18357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TIMSS </a:t>
            </a:r>
            <a:r>
              <a:rPr lang="th-TH" sz="1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ม.2</a:t>
            </a:r>
            <a:endParaRPr lang="th-TH" sz="1800" dirty="0"/>
          </a:p>
        </p:txBody>
      </p:sp>
      <p:sp>
        <p:nvSpPr>
          <p:cNvPr id="49" name="Rectangle 48"/>
          <p:cNvSpPr/>
          <p:nvPr/>
        </p:nvSpPr>
        <p:spPr>
          <a:xfrm>
            <a:off x="6903573" y="1337503"/>
            <a:ext cx="1215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427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800" dirty="0"/>
          </a:p>
        </p:txBody>
      </p:sp>
      <p:sp>
        <p:nvSpPr>
          <p:cNvPr id="50" name="Rectangle 49"/>
          <p:cNvSpPr/>
          <p:nvPr/>
        </p:nvSpPr>
        <p:spPr>
          <a:xfrm>
            <a:off x="6918122" y="3309414"/>
            <a:ext cx="1215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451</a:t>
            </a:r>
            <a:r>
              <a:rPr lang="en-US" sz="48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endParaRPr lang="th-TH" sz="4800" dirty="0"/>
          </a:p>
        </p:txBody>
      </p:sp>
      <p:sp>
        <p:nvSpPr>
          <p:cNvPr id="51" name="Rectangle 50"/>
          <p:cNvSpPr/>
          <p:nvPr/>
        </p:nvSpPr>
        <p:spPr>
          <a:xfrm>
            <a:off x="5014602" y="5224033"/>
            <a:ext cx="3733862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TIMSS* </a:t>
            </a:r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ค่าเฉลี่ยนานาชาติ 500 คะแนน</a:t>
            </a:r>
            <a:endParaRPr lang="th-TH" sz="2000" b="1" dirty="0" smtClean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pPr algn="ctr"/>
            <a:r>
              <a:rPr lang="en-US" sz="1200" dirty="0">
                <a:solidFill>
                  <a:srgbClr val="FF0000"/>
                </a:solidFill>
              </a:rPr>
              <a:t>(Trends in International Mathematics and Science Study) </a:t>
            </a:r>
            <a:endParaRPr lang="th-TH" sz="1200" b="1" dirty="0" smtClean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978555" y="5733256"/>
            <a:ext cx="3879134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PISA* </a:t>
            </a:r>
            <a:r>
              <a:rPr lang="th-TH" sz="2000" b="1" dirty="0" smtClean="0">
                <a:solidFill>
                  <a:schemeClr val="accent2">
                    <a:lumMod val="50000"/>
                  </a:schemeClr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ไทยอยู่ลำดับที่ 50 จาก 65 ประเทศ</a:t>
            </a:r>
            <a:endParaRPr lang="th-TH" sz="1100" b="1" dirty="0" smtClean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(</a:t>
            </a:r>
            <a:r>
              <a:rPr lang="en-US" sz="1100" dirty="0" err="1" smtClean="0">
                <a:solidFill>
                  <a:srgbClr val="FF0000"/>
                </a:solidFill>
              </a:rPr>
              <a:t>Programme</a:t>
            </a:r>
            <a:r>
              <a:rPr lang="en-US" sz="1100" dirty="0" smtClean="0">
                <a:solidFill>
                  <a:srgbClr val="FF0000"/>
                </a:solidFill>
              </a:rPr>
              <a:t> </a:t>
            </a:r>
            <a:r>
              <a:rPr lang="en-US" sz="1100" dirty="0">
                <a:solidFill>
                  <a:srgbClr val="FF0000"/>
                </a:solidFill>
              </a:rPr>
              <a:t>for International Student Assessment) </a:t>
            </a:r>
            <a:endParaRPr lang="th-TH" sz="1100" b="1" dirty="0" smtClean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429100" y="6449806"/>
            <a:ext cx="4428492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ที่มา </a:t>
            </a:r>
            <a:r>
              <a:rPr lang="en-US" sz="1200" b="1" dirty="0" smtClean="0">
                <a:solidFill>
                  <a:srgbClr val="00206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: PISA 2012 , TIMSS 2011 </a:t>
            </a:r>
            <a:endParaRPr lang="th-TH" sz="1200" b="1" dirty="0">
              <a:solidFill>
                <a:srgbClr val="00206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21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432048" y="1813942"/>
            <a:ext cx="7128792" cy="3991322"/>
            <a:chOff x="467544" y="1196752"/>
            <a:chExt cx="7128792" cy="3991322"/>
          </a:xfrm>
        </p:grpSpPr>
        <p:graphicFrame>
          <p:nvGraphicFramePr>
            <p:cNvPr id="5" name="Char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67894277"/>
                </p:ext>
              </p:extLst>
            </p:nvPr>
          </p:nvGraphicFramePr>
          <p:xfrm>
            <a:off x="2051720" y="1196752"/>
            <a:ext cx="5544616" cy="39913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7" name="Straight Connector 6"/>
            <p:cNvCxnSpPr/>
            <p:nvPr/>
          </p:nvCxnSpPr>
          <p:spPr>
            <a:xfrm>
              <a:off x="2319676" y="1844824"/>
              <a:ext cx="4896544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682959" y="1515666"/>
              <a:ext cx="1440160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OECD (EU) 494</a:t>
              </a:r>
              <a:endPara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2329953" y="1916832"/>
              <a:ext cx="489654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574099" y="1988276"/>
              <a:ext cx="1440160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solidFill>
                    <a:srgbClr val="1F497D">
                      <a:lumMod val="7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USA 481</a:t>
              </a:r>
              <a:endParaRPr lang="th-TH" sz="1800" b="1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339752" y="2132856"/>
              <a:ext cx="4896544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1619673" y="1907692"/>
              <a:ext cx="720079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467544" y="2492896"/>
              <a:ext cx="1562172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th-TH" sz="1600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427</a:t>
              </a:r>
            </a:p>
            <a:p>
              <a:pPr algn="ctr"/>
              <a:r>
                <a:rPr lang="th-TH" sz="1600" b="1" dirty="0" smtClean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คะแนนเฉลี่ยประเทศไทย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 flipH="1">
              <a:off x="1835696" y="2132856"/>
              <a:ext cx="504056" cy="431484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4" name="Rectangle 3"/>
          <p:cNvSpPr/>
          <p:nvPr/>
        </p:nvSpPr>
        <p:spPr>
          <a:xfrm>
            <a:off x="971600" y="116632"/>
            <a:ext cx="748883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ผลการศึกษา</a:t>
            </a:r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คณิตศาสตร์</a:t>
            </a:r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ขั้นพื้นฐาน</a:t>
            </a:r>
          </a:p>
          <a:p>
            <a:pPr algn="ctr"/>
            <a:r>
              <a:rPr lang="th-TH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ของนักเรียนไทยเทียบเท่านักเรียนในสหรัฐอเมริกาและประเทศกลุ่มยุโรป</a:t>
            </a:r>
            <a:endParaRPr lang="th-TH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431539" y="6237312"/>
            <a:ext cx="8568953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ผลการทดสอบ </a:t>
            </a:r>
            <a:r>
              <a:rPr lang="en-US" sz="1800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PISA 2012 </a:t>
            </a:r>
            <a:r>
              <a:rPr lang="th-TH" sz="1800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นักเรียนระดับ ม.3 และ ม.4(อายุ 15</a:t>
            </a:r>
            <a:r>
              <a:rPr lang="th-TH" sz="1800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ปี) จาก </a:t>
            </a:r>
            <a:r>
              <a:rPr lang="th-TH" sz="1800" dirty="0" err="1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800" dirty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.กลุ่มตัวอย่าง 273 </a:t>
            </a:r>
            <a:r>
              <a:rPr lang="th-TH" sz="1800" dirty="0" err="1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th-TH" sz="1800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จำนวน </a:t>
            </a:r>
            <a:r>
              <a:rPr lang="th-TH" sz="1800" dirty="0" err="1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นร</a:t>
            </a:r>
            <a:r>
              <a:rPr lang="th-TH" sz="1800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.ที่ทำการทดสอบ 8,937 คน</a:t>
            </a:r>
            <a:endParaRPr lang="th-TH" sz="1800" dirty="0">
              <a:solidFill>
                <a:srgbClr val="1F497D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Rectangle 4"/>
          <p:cNvSpPr/>
          <p:nvPr/>
        </p:nvSpPr>
        <p:spPr>
          <a:xfrm>
            <a:off x="7452319" y="4406230"/>
            <a:ext cx="1656185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ข้อมูลจาก </a:t>
            </a:r>
            <a:r>
              <a:rPr lang="th-TH" sz="2000" b="1" dirty="0" err="1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สสวท</a:t>
            </a:r>
            <a:r>
              <a:rPr lang="th-TH" sz="2000" b="1" dirty="0" smtClean="0">
                <a:solidFill>
                  <a:srgbClr val="1F497D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2000" b="1" dirty="0">
              <a:solidFill>
                <a:srgbClr val="1F497D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010400" y="6592267"/>
            <a:ext cx="2133600" cy="365125"/>
          </a:xfrm>
        </p:spPr>
        <p:txBody>
          <a:bodyPr/>
          <a:lstStyle/>
          <a:p>
            <a:fld id="{5A1AE9F6-9961-400A-98DD-2F0C014CDE8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94220" y="1124744"/>
            <a:ext cx="50980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PISA)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err="1">
                <a:solidFill>
                  <a:srgbClr val="FF0000"/>
                </a:solidFill>
              </a:rPr>
              <a:t>Programme</a:t>
            </a:r>
            <a:r>
              <a:rPr lang="en-US" sz="1600" dirty="0">
                <a:solidFill>
                  <a:srgbClr val="FF0000"/>
                </a:solidFill>
              </a:rPr>
              <a:t> for International Student Assessment) </a:t>
            </a:r>
            <a:endParaRPr lang="th-TH" sz="1600" b="1" dirty="0">
              <a:solidFill>
                <a:srgbClr val="FF0000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253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277906"/>
            <a:ext cx="9144000" cy="1299882"/>
          </a:xfrm>
          <a:prstGeom prst="roundRect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ตัวเลขที่แสดงว่าเด็กไทยเรียนเยอะ</a:t>
            </a:r>
            <a:r>
              <a:rPr lang="th-TH" sz="4400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lang="en-US" sz="4400" dirty="0">
              <a:solidFill>
                <a:prstClr val="white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877" y="2357110"/>
            <a:ext cx="651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จำนวนชั่วโมงเรียนต่อ</a:t>
            </a: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r>
              <a:rPr lang="en-US" sz="2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</a:t>
            </a:r>
            <a:r>
              <a:rPr lang="th-TH" sz="2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นักเรียนในระดับอายุ</a:t>
            </a: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ต่างๆ (ข้อมูลจาก </a:t>
            </a:r>
            <a:r>
              <a:rPr lang="en-US" sz="24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UNESCO)</a:t>
            </a:r>
            <a:endParaRPr lang="en-US" sz="24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94034"/>
              </p:ext>
            </p:extLst>
          </p:nvPr>
        </p:nvGraphicFramePr>
        <p:xfrm>
          <a:off x="221877" y="2924421"/>
          <a:ext cx="8700249" cy="2129746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684799"/>
                <a:gridCol w="1684799"/>
                <a:gridCol w="1684799"/>
                <a:gridCol w="1775417"/>
                <a:gridCol w="1870435"/>
              </a:tblGrid>
              <a:tr h="709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</a:t>
                      </a:r>
                      <a:r>
                        <a:rPr lang="en-US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.3</a:t>
                      </a:r>
                      <a:endParaRPr lang="en-US" sz="2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</a:t>
                      </a:r>
                      <a:r>
                        <a:rPr lang="en-US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.4</a:t>
                      </a:r>
                      <a:endParaRPr lang="en-US" sz="26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</a:t>
                      </a:r>
                      <a:r>
                        <a:rPr lang="en-US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.5</a:t>
                      </a:r>
                      <a:endParaRPr lang="en-US" sz="2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</a:t>
                      </a:r>
                      <a:r>
                        <a:rPr lang="en-US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.6</a:t>
                      </a:r>
                      <a:endParaRPr lang="en-US" sz="2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2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2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419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2 </a:t>
                      </a:r>
                      <a:r>
                        <a:rPr lang="th-TH" sz="26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ของโลก</a:t>
                      </a: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1,080 ชม./ปี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r>
                        <a:rPr lang="th-TH" sz="26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ของโลก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1,200 ชม./ปี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r>
                        <a:rPr lang="th-TH" sz="26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ของโลก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 ชม./ปี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r>
                        <a:rPr lang="th-TH" sz="26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 ของโลก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167 ชม./ปี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 </a:t>
                      </a:r>
                      <a:r>
                        <a:rPr lang="th-TH" sz="26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ของโลก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6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1,167 ชม./ปี</a:t>
                      </a:r>
                      <a:endParaRPr lang="en-US" sz="2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08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459821"/>
              </p:ext>
            </p:extLst>
          </p:nvPr>
        </p:nvGraphicFramePr>
        <p:xfrm>
          <a:off x="755576" y="2132856"/>
          <a:ext cx="7920880" cy="38404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84176"/>
                <a:gridCol w="63367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ลำดับที่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ประเทศ</a:t>
                      </a:r>
                      <a:r>
                        <a:rPr lang="th-TH" sz="3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/</a:t>
                      </a:r>
                      <a:r>
                        <a:rPr lang="en-US" sz="3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%</a:t>
                      </a:r>
                      <a:r>
                        <a:rPr lang="th-TH" sz="3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ของคนที่พูดภาษาอังกฤษได้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3600" b="1" dirty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สิงคโปร์   71</a:t>
                      </a:r>
                      <a:r>
                        <a:rPr lang="th-TH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3600" b="1" dirty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ฟิลิปปินส์</a:t>
                      </a:r>
                      <a:r>
                        <a:rPr lang="th-TH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55.49</a:t>
                      </a:r>
                      <a:r>
                        <a:rPr lang="en-US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3600" b="1" dirty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บรูไน ดา</a:t>
                      </a:r>
                      <a:r>
                        <a:rPr lang="th-TH" sz="3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รุส</a:t>
                      </a:r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ซาลาม </a:t>
                      </a:r>
                      <a:r>
                        <a:rPr lang="en-US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37.73</a:t>
                      </a:r>
                      <a:r>
                        <a:rPr lang="en-US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%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3600" b="1" dirty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มาเลเซีย</a:t>
                      </a:r>
                      <a:r>
                        <a:rPr lang="th-TH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27.24 </a:t>
                      </a:r>
                      <a:r>
                        <a:rPr lang="en-US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3600" b="1" dirty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ไทย</a:t>
                      </a:r>
                      <a:r>
                        <a:rPr lang="th-TH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10 </a:t>
                      </a:r>
                      <a:r>
                        <a:rPr lang="en-US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r>
                        <a:rPr lang="th-TH" sz="3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(6.54 ล้านคน)</a:t>
                      </a:r>
                      <a:endParaRPr lang="th-TH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0" y="116632"/>
            <a:ext cx="9144000" cy="14611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ผลการจัดอันดับความรู้ภาษาอังกฤษ </a:t>
            </a:r>
          </a:p>
          <a:p>
            <a:pPr algn="ctr"/>
            <a:r>
              <a:rPr lang="th-TH" sz="44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จาก 10 ประเทศอาเซียน</a:t>
            </a:r>
            <a:endParaRPr lang="en-US" sz="4400" b="1" dirty="0">
              <a:solidFill>
                <a:prstClr val="white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724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277908"/>
            <a:ext cx="9144000" cy="1326777"/>
          </a:xfrm>
          <a:prstGeom prst="round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จำนวนโรงเรียนที่ไม่ผ่านการประเมิน</a:t>
            </a:r>
            <a:endParaRPr lang="en-US" sz="4800" b="1" dirty="0">
              <a:solidFill>
                <a:prstClr val="black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567022"/>
              </p:ext>
            </p:extLst>
          </p:nvPr>
        </p:nvGraphicFramePr>
        <p:xfrm>
          <a:off x="378200" y="2456315"/>
          <a:ext cx="8387604" cy="3068584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2175062"/>
                <a:gridCol w="2454089"/>
                <a:gridCol w="3758453"/>
              </a:tblGrid>
              <a:tr h="1526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จำนวนโรงเรียนทั้งหมด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(โรง)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โรงเรียนที่ผ่านการประเมิน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(โรง/ร้อยละ)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โรงเรียนที่ไม่ผ่านการประเมิน</a:t>
                      </a:r>
                      <a:endParaRPr lang="en-US" sz="36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(โรง/ร้อยละ)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</a:tr>
              <a:tr h="1371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30,742</a:t>
                      </a:r>
                      <a:endParaRPr lang="en-US" sz="3200" b="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23,810</a:t>
                      </a:r>
                      <a:endParaRPr lang="en-US" sz="32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(77.45)</a:t>
                      </a:r>
                      <a:endParaRPr lang="en-US" sz="3200" dirty="0"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4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6,932</a:t>
                      </a:r>
                      <a:endParaRPr lang="en-US" sz="44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4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(22.55)</a:t>
                      </a:r>
                      <a:endParaRPr lang="en-US" sz="44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10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277906"/>
            <a:ext cx="9144000" cy="1299882"/>
          </a:xfrm>
          <a:prstGeom prst="roundRect">
            <a:avLst/>
          </a:prstGeom>
          <a:solidFill>
            <a:schemeClr val="accent1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prstClr val="white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จำนวนเปอร์เซ็นต์บัณฑิตตกงาน</a:t>
            </a:r>
            <a:endParaRPr lang="en-US" sz="4400" dirty="0">
              <a:solidFill>
                <a:prstClr val="white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692756"/>
              </p:ext>
            </p:extLst>
          </p:nvPr>
        </p:nvGraphicFramePr>
        <p:xfrm>
          <a:off x="994292" y="2732838"/>
          <a:ext cx="7155418" cy="2363491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2636415"/>
                <a:gridCol w="3046550"/>
                <a:gridCol w="1472453"/>
              </a:tblGrid>
              <a:tr h="14170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จำนวนผู้ตอบแบบสอบถาม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ยังไม่ได้</a:t>
                      </a:r>
                      <a:r>
                        <a:rPr lang="th-TH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ทำงาน</a:t>
                      </a:r>
                      <a:endParaRPr lang="en-US" sz="360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</a:t>
                      </a:r>
                      <a:r>
                        <a:rPr lang="th-TH" sz="36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ไม่ได้ศึกษาต่อ</a:t>
                      </a:r>
                      <a:endParaRPr lang="en-US" sz="32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</a:tr>
              <a:tr h="708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109,202</a:t>
                      </a:r>
                      <a:endParaRPr lang="en-US" sz="28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25,925</a:t>
                      </a:r>
                      <a:endParaRPr lang="en-US" sz="54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23.7</a:t>
                      </a:r>
                      <a:endParaRPr lang="en-US" sz="54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2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144799" y="-1499687"/>
            <a:ext cx="2635506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4" y="164127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เป้าหมายการปฏิรูปการศึกษา</a:t>
            </a:r>
            <a:endParaRPr lang="th-TH" sz="5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21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144799" y="-1499687"/>
            <a:ext cx="2635506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4" y="1641279"/>
            <a:ext cx="5832648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 ขณะนี้</a:t>
            </a:r>
            <a:r>
              <a:rPr lang="th-TH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กำลังดำเนินการอะไร และจะดำเนินการอะไรต่อไป</a:t>
            </a:r>
            <a:endParaRPr lang="th-TH" sz="5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21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5" y="416617"/>
            <a:ext cx="4289250" cy="606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policy30\Google Drive\Untitle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83" y="416617"/>
            <a:ext cx="4356790" cy="606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38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ลูกศรเชื่อมต่อแบบตรง 25"/>
          <p:cNvCxnSpPr/>
          <p:nvPr/>
        </p:nvCxnSpPr>
        <p:spPr>
          <a:xfrm flipV="1">
            <a:off x="3040064" y="1651000"/>
            <a:ext cx="2928937" cy="3665538"/>
          </a:xfrm>
          <a:prstGeom prst="straightConnector1">
            <a:avLst/>
          </a:prstGeom>
          <a:ln w="38100">
            <a:solidFill>
              <a:srgbClr val="FF99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2060575" y="2692402"/>
            <a:ext cx="4840288" cy="1370013"/>
          </a:xfrm>
          <a:prstGeom prst="straightConnector1">
            <a:avLst/>
          </a:prstGeom>
          <a:ln w="38100">
            <a:solidFill>
              <a:srgbClr val="FF99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Oval 137"/>
          <p:cNvSpPr/>
          <p:nvPr/>
        </p:nvSpPr>
        <p:spPr>
          <a:xfrm>
            <a:off x="1692276" y="1055688"/>
            <a:ext cx="5688013" cy="4900612"/>
          </a:xfrm>
          <a:prstGeom prst="ellipse">
            <a:avLst/>
          </a:prstGeom>
          <a:noFill/>
          <a:ln>
            <a:solidFill>
              <a:srgbClr val="FF993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61924" y="5459976"/>
            <a:ext cx="1772572" cy="968153"/>
          </a:xfrm>
          <a:prstGeom prst="roundRect">
            <a:avLst/>
          </a:prstGeom>
          <a:solidFill>
            <a:srgbClr val="7030A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18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ระบบงบประมาณและทรัพยากร         เพื่อการศึกษา</a:t>
            </a:r>
            <a:endParaRPr lang="en-US" sz="18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59894" y="545252"/>
            <a:ext cx="1800200" cy="10441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10. การวิจัยเพื่อพัฒนา  และเพิ่มขีดความสามารถในการแข่งขันของประเทศ</a:t>
            </a:r>
            <a:endParaRPr lang="en-US" sz="16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8" name="Rounded Rectangle 167"/>
          <p:cNvSpPr/>
          <p:nvPr/>
        </p:nvSpPr>
        <p:spPr>
          <a:xfrm>
            <a:off x="3613729" y="65306"/>
            <a:ext cx="1783860" cy="959891"/>
          </a:xfrm>
          <a:prstGeom prst="roundRect">
            <a:avLst/>
          </a:prstGeom>
          <a:solidFill>
            <a:srgbClr val="FFFF0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หลักสูตรและ</a:t>
            </a:r>
          </a:p>
          <a:p>
            <a:pPr algn="ctr">
              <a:defRPr/>
            </a:pPr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กระบวนการเรียนรู้</a:t>
            </a:r>
            <a:endParaRPr lang="en-US" sz="18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9" name="Rounded Rectangle 168"/>
          <p:cNvSpPr/>
          <p:nvPr/>
        </p:nvSpPr>
        <p:spPr>
          <a:xfrm>
            <a:off x="7357419" y="3772241"/>
            <a:ext cx="1737185" cy="911727"/>
          </a:xfrm>
          <a:prstGeom prst="roundRect">
            <a:avLst/>
          </a:prstGeom>
          <a:solidFill>
            <a:srgbClr val="CC990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การผลิตและพัฒนากำลังคนให้สอดคล้องกับความต้องการของประเทศ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ounded Rectangle 127"/>
          <p:cNvSpPr/>
          <p:nvPr/>
        </p:nvSpPr>
        <p:spPr>
          <a:xfrm>
            <a:off x="6059415" y="520393"/>
            <a:ext cx="1872208" cy="948706"/>
          </a:xfrm>
          <a:prstGeom prst="roundRect">
            <a:avLst/>
          </a:prstGeom>
          <a:solidFill>
            <a:srgbClr val="FF0066"/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พัฒนาระบบการผลิต   การสรรหา และการพัฒนาครูและบุคลากรทางการศึกษา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4379914" y="1100138"/>
            <a:ext cx="52387" cy="4591050"/>
          </a:xfrm>
          <a:prstGeom prst="straightConnector1">
            <a:avLst/>
          </a:prstGeom>
          <a:ln w="38100">
            <a:solidFill>
              <a:srgbClr val="FF99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V="1">
            <a:off x="2184401" y="2641602"/>
            <a:ext cx="4860925" cy="1692275"/>
          </a:xfrm>
          <a:prstGeom prst="straightConnector1">
            <a:avLst/>
          </a:prstGeom>
          <a:ln w="38100">
            <a:solidFill>
              <a:srgbClr val="FF99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2844800" y="1619250"/>
            <a:ext cx="3467100" cy="3517900"/>
          </a:xfrm>
          <a:prstGeom prst="straightConnector1">
            <a:avLst/>
          </a:prstGeom>
          <a:ln w="38100">
            <a:solidFill>
              <a:srgbClr val="FF993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2851525" y="2571921"/>
            <a:ext cx="3231367" cy="1656184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ยุทธศาสตร์การขับเคลื่อนและ</a:t>
            </a:r>
            <a:r>
              <a:rPr lang="th-TH" sz="2400" b="1" spc="-100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ปฏิรูปด้านการพัฒนาทรัพยากรมนุษย์</a:t>
            </a: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และระบบการศึกษา</a:t>
            </a:r>
            <a:endParaRPr lang="en-US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7" name="Picture 21" descr="thai-ministry-of-edu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9788" y="115888"/>
            <a:ext cx="468312" cy="646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18" name="Rounded Rectangle 18"/>
          <p:cNvSpPr/>
          <p:nvPr/>
        </p:nvSpPr>
        <p:spPr>
          <a:xfrm>
            <a:off x="7190247" y="1874007"/>
            <a:ext cx="1871842" cy="86635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ระบบตรวจสอบและประเมินคุณภาพการศึกษา</a:t>
            </a:r>
            <a:endParaRPr 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276987" y="5174785"/>
            <a:ext cx="1826521" cy="89897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5. ระบบสื่อสารและเทคโนโลยีเพื่อการศึกษา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ounded Rectangle 7"/>
          <p:cNvSpPr/>
          <p:nvPr/>
        </p:nvSpPr>
        <p:spPr>
          <a:xfrm>
            <a:off x="3567108" y="5944052"/>
            <a:ext cx="1800200" cy="8693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18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ระบบบริหารจัดการ</a:t>
            </a:r>
            <a:endParaRPr lang="en-US" sz="18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ounded Rectangle 7"/>
          <p:cNvSpPr/>
          <p:nvPr/>
        </p:nvSpPr>
        <p:spPr>
          <a:xfrm>
            <a:off x="350083" y="3831661"/>
            <a:ext cx="1800200" cy="10441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8. สร้างโอกาส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ทางการศึกษา</a:t>
            </a:r>
            <a:endParaRPr lang="en-US" sz="18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Rounded Rectangle 7"/>
          <p:cNvSpPr/>
          <p:nvPr/>
        </p:nvSpPr>
        <p:spPr>
          <a:xfrm>
            <a:off x="227026" y="2194261"/>
            <a:ext cx="1800200" cy="10441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9. พัฒนาการศึกษาจังหวัดชายแดนภาคใต้</a:t>
            </a:r>
            <a:endParaRPr lang="en-US" sz="18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4152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Oval 137"/>
          <p:cNvSpPr/>
          <p:nvPr/>
        </p:nvSpPr>
        <p:spPr>
          <a:xfrm>
            <a:off x="1691680" y="1360112"/>
            <a:ext cx="5688632" cy="4901279"/>
          </a:xfrm>
          <a:prstGeom prst="ellipse">
            <a:avLst/>
          </a:prstGeom>
          <a:noFill/>
          <a:ln>
            <a:solidFill>
              <a:srgbClr val="FF993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20911" y="3551633"/>
            <a:ext cx="1881201" cy="1872208"/>
          </a:xfrm>
          <a:prstGeom prst="roundRect">
            <a:avLst/>
          </a:prstGeom>
          <a:solidFill>
            <a:srgbClr val="7030A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20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การทดสอบ</a:t>
            </a:r>
            <a:br>
              <a:rPr lang="th-TH" sz="20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การประเมิน</a:t>
            </a:r>
          </a:p>
          <a:p>
            <a:pPr algn="ctr"/>
            <a:r>
              <a:rPr lang="th-TH" sz="20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การประกันคุณภาพและการพัฒนามาตรฐานการศึกษา</a:t>
            </a:r>
            <a:endParaRPr lang="en-US" sz="20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57281" y="1375924"/>
            <a:ext cx="1800200" cy="10441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6. การบริหารจัดการ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8" name="Rounded Rectangle 167"/>
          <p:cNvSpPr/>
          <p:nvPr/>
        </p:nvSpPr>
        <p:spPr>
          <a:xfrm>
            <a:off x="6448492" y="1196753"/>
            <a:ext cx="1867925" cy="1393960"/>
          </a:xfrm>
          <a:prstGeom prst="roundRect">
            <a:avLst/>
          </a:prstGeom>
          <a:solidFill>
            <a:srgbClr val="FFFF0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2.การผลิตและพัฒนาครู</a:t>
            </a:r>
            <a:endParaRPr lang="en-US" sz="4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9" name="Rounded Rectangle 168"/>
          <p:cNvSpPr/>
          <p:nvPr/>
        </p:nvSpPr>
        <p:spPr>
          <a:xfrm>
            <a:off x="3539454" y="908720"/>
            <a:ext cx="1737185" cy="911727"/>
          </a:xfrm>
          <a:prstGeom prst="roundRect">
            <a:avLst/>
          </a:prstGeom>
          <a:solidFill>
            <a:srgbClr val="CC9900"/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22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หลักสูตรและกระบวนการเรียนรู้</a:t>
            </a:r>
            <a:endParaRPr lang="en-US" sz="22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90660" y="78707"/>
            <a:ext cx="8262189" cy="7143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18" tIns="45710" rIns="91418" bIns="45710" rtlCol="0" anchor="ctr">
            <a:normAutofit fontScale="92500"/>
          </a:bodyPr>
          <a:lstStyle/>
          <a:p>
            <a:pPr defTabSz="914180">
              <a:spcBef>
                <a:spcPct val="0"/>
              </a:spcBef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จุดเน้น 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 กระทรวงศึกษาธิการ 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การศึกษาในระบบ)</a:t>
            </a:r>
            <a:endParaRPr 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ounded Rectangle 127"/>
          <p:cNvSpPr/>
          <p:nvPr/>
        </p:nvSpPr>
        <p:spPr>
          <a:xfrm>
            <a:off x="295614" y="4167262"/>
            <a:ext cx="1960245" cy="1035449"/>
          </a:xfrm>
          <a:prstGeom prst="roundRect">
            <a:avLst/>
          </a:prstGeom>
          <a:solidFill>
            <a:srgbClr val="FF0066"/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5. ICT </a:t>
            </a:r>
            <a:r>
              <a:rPr lang="th-TH" sz="32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เพื่อการศึกษา</a:t>
            </a:r>
            <a:endParaRPr lang="en-US" sz="32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7" name="Picture 21" descr="thai-ministry-of-edu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893" y="2"/>
            <a:ext cx="911553" cy="1258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18" name="Rounded Rectangle 18"/>
          <p:cNvSpPr/>
          <p:nvPr/>
        </p:nvSpPr>
        <p:spPr>
          <a:xfrm>
            <a:off x="2843808" y="5229200"/>
            <a:ext cx="3172634" cy="138621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6633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 ผลิต พัฒนากำลังคนและงานวิจัย </a:t>
            </a:r>
          </a:p>
          <a:p>
            <a:pPr algn="ctr"/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ที่สอดคล้องกับความต้องการ</a:t>
            </a:r>
          </a:p>
          <a:p>
            <a:pPr algn="ctr"/>
            <a:r>
              <a:rPr lang="th-TH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ของการพัฒนาประเทศ</a:t>
            </a:r>
            <a:endParaRPr 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4439270" y="1820448"/>
            <a:ext cx="0" cy="3408752"/>
          </a:xfrm>
          <a:prstGeom prst="straightConnector1">
            <a:avLst/>
          </a:prstGeom>
          <a:ln w="38100">
            <a:solidFill>
              <a:srgbClr val="FF9933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6" idx="3"/>
          </p:cNvCxnSpPr>
          <p:nvPr/>
        </p:nvCxnSpPr>
        <p:spPr>
          <a:xfrm flipV="1">
            <a:off x="2255859" y="1972849"/>
            <a:ext cx="4192633" cy="2712138"/>
          </a:xfrm>
          <a:prstGeom prst="straightConnector1">
            <a:avLst/>
          </a:prstGeom>
          <a:ln w="38100">
            <a:solidFill>
              <a:srgbClr val="FF9933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 flipV="1">
            <a:off x="1979713" y="2420040"/>
            <a:ext cx="4714914" cy="1968082"/>
          </a:xfrm>
          <a:prstGeom prst="straightConnector1">
            <a:avLst/>
          </a:prstGeom>
          <a:ln w="38100">
            <a:solidFill>
              <a:srgbClr val="FF9933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2823586" y="2731938"/>
            <a:ext cx="3231367" cy="16561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การปฏิรูปการศึกษา</a:t>
            </a:r>
            <a:endParaRPr lang="en-US" sz="4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97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438911" y="155615"/>
            <a:ext cx="1152128" cy="4013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เด็กเครียด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23173" y="74184"/>
            <a:ext cx="1952313" cy="2884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ปฏิรูปหลักสูตร(</a:t>
            </a:r>
            <a:r>
              <a:rPr 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สพฐ</a:t>
            </a: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.อาชีวศึกษา)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27088" y="4060443"/>
            <a:ext cx="1921356" cy="2586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ทวิศึกษา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539552" y="2508419"/>
            <a:ext cx="1487286" cy="1660583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หลักสูตร</a:t>
            </a:r>
            <a:b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และกระบวน</a:t>
            </a:r>
            <a:b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การเรียน</a:t>
            </a:r>
          </a:p>
          <a:p>
            <a:pPr algn="ctr"/>
            <a:r>
              <a:rPr lang="th-TH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การสอน</a:t>
            </a:r>
            <a:endParaRPr 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209382" y="1292473"/>
            <a:ext cx="1470401" cy="5415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ปรับปรุงโครงสร้าง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เวลาเรียน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5209383" y="835842"/>
            <a:ext cx="1470401" cy="3377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ลดสาระการเรียนรู้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5209382" y="179691"/>
            <a:ext cx="1470401" cy="534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ปรับหลักสูตร กศ.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ขั้นพื้นฐาน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016202" y="3693783"/>
            <a:ext cx="1921356" cy="2926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ใช้กระบวนการ </a:t>
            </a:r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BBL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7016202" y="3322430"/>
            <a:ext cx="1921356" cy="3202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STEM Education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5217097" y="4272984"/>
            <a:ext cx="1470402" cy="7513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เพิ่มทักษะการคิดวิเคราะห์และใช้กระบวนการตัดสินใจ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7023173" y="4386796"/>
            <a:ext cx="1921356" cy="4702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พัฒนาระบบแนะแนว</a:t>
            </a:r>
          </a:p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(แนะแนวอาชีวะใน </a:t>
            </a:r>
            <a:r>
              <a:rPr 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สพฐ</a:t>
            </a: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.)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047109" y="438080"/>
            <a:ext cx="1921356" cy="2546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ตั้งกรมวิชาการ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048143" y="777439"/>
            <a:ext cx="1921356" cy="32194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ค.ลดเวลาเรียนเพิ่มเวลารู้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0" name="Rounded Rectangle 149"/>
          <p:cNvSpPr/>
          <p:nvPr/>
        </p:nvSpPr>
        <p:spPr>
          <a:xfrm>
            <a:off x="2348224" y="2954057"/>
            <a:ext cx="1222429" cy="102670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กระบวนการการเรียนรู้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2" name="Rounded Rectangle 18"/>
          <p:cNvSpPr/>
          <p:nvPr/>
        </p:nvSpPr>
        <p:spPr>
          <a:xfrm>
            <a:off x="3810392" y="4967377"/>
            <a:ext cx="1158420" cy="8965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เด็กสื่อสารภาษาอังกฤษไม่ได้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3768286" y="3128117"/>
            <a:ext cx="1152128" cy="4211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เด็กขาดการฝึกคิดวิเคราะห์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5214802" y="5127734"/>
            <a:ext cx="1470402" cy="5278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สร้างเส้นทางเลือก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เพื่อการประกอบอาชีพ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768286" y="3667482"/>
            <a:ext cx="1152128" cy="481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เด็กขาดทักษะในการแสวงหาความรู้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2444930" y="5448650"/>
            <a:ext cx="1153453" cy="102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การเรียนภาษาอังกฤษยังขาดมาตรฐาน</a:t>
            </a:r>
          </a:p>
        </p:txBody>
      </p:sp>
      <p:sp>
        <p:nvSpPr>
          <p:cNvPr id="161" name="Rounded Rectangle 18"/>
          <p:cNvSpPr/>
          <p:nvPr/>
        </p:nvSpPr>
        <p:spPr>
          <a:xfrm>
            <a:off x="3810393" y="5958651"/>
            <a:ext cx="1153229" cy="724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ไม่ตระหนักถึงความสำคัญของภาษาอังกฤษ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016202" y="4912315"/>
            <a:ext cx="1921356" cy="2480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สื่อสร้างความตระหนัก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7025877" y="6353644"/>
            <a:ext cx="1921356" cy="42038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นักศึกษาต้องประเมินภาษาอังกฤษก่อนจบการศึกษา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5204615" y="5781388"/>
            <a:ext cx="1470402" cy="6872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ยกระดับมาตรฐานและพัฒนาหลักสูตรภาษาอังกฤษ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70" name="Straight Connector 169"/>
          <p:cNvCxnSpPr>
            <a:stCxn id="128" idx="3"/>
            <a:endCxn id="158" idx="1"/>
          </p:cNvCxnSpPr>
          <p:nvPr/>
        </p:nvCxnSpPr>
        <p:spPr>
          <a:xfrm>
            <a:off x="2026839" y="3338707"/>
            <a:ext cx="418090" cy="2619943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>
            <a:stCxn id="128" idx="3"/>
            <a:endCxn id="150" idx="1"/>
          </p:cNvCxnSpPr>
          <p:nvPr/>
        </p:nvCxnSpPr>
        <p:spPr>
          <a:xfrm>
            <a:off x="2026838" y="3338711"/>
            <a:ext cx="321384" cy="128701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128" idx="3"/>
          </p:cNvCxnSpPr>
          <p:nvPr/>
        </p:nvCxnSpPr>
        <p:spPr>
          <a:xfrm flipV="1">
            <a:off x="2026839" y="1004693"/>
            <a:ext cx="283252" cy="2334014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2446255" y="637392"/>
            <a:ext cx="1152128" cy="4013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เด็กเรียนเยอะ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2455803" y="1126333"/>
            <a:ext cx="1152128" cy="8803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เด็กไม่มีความสุขกับการเรียน/ผลสัมฤทธิ์ต่ำ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7025728" y="5860705"/>
            <a:ext cx="1949759" cy="4265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จัดทำมาตรฐานภาษาอังกฤษ</a:t>
            </a:r>
            <a:b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ในแต่ละช่วงชั้น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03" name="Straight Connector 202"/>
          <p:cNvCxnSpPr>
            <a:stCxn id="139" idx="3"/>
            <a:endCxn id="21" idx="1"/>
          </p:cNvCxnSpPr>
          <p:nvPr/>
        </p:nvCxnSpPr>
        <p:spPr>
          <a:xfrm flipV="1">
            <a:off x="6679781" y="218433"/>
            <a:ext cx="343392" cy="22867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>
            <a:stCxn id="139" idx="3"/>
            <a:endCxn id="148" idx="1"/>
          </p:cNvCxnSpPr>
          <p:nvPr/>
        </p:nvCxnSpPr>
        <p:spPr>
          <a:xfrm>
            <a:off x="6679783" y="447107"/>
            <a:ext cx="367328" cy="11828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>
            <a:stCxn id="138" idx="3"/>
            <a:endCxn id="149" idx="1"/>
          </p:cNvCxnSpPr>
          <p:nvPr/>
        </p:nvCxnSpPr>
        <p:spPr>
          <a:xfrm flipV="1">
            <a:off x="6679784" y="938411"/>
            <a:ext cx="368361" cy="6628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>
            <a:stCxn id="144" idx="3"/>
            <a:endCxn id="142" idx="1"/>
          </p:cNvCxnSpPr>
          <p:nvPr/>
        </p:nvCxnSpPr>
        <p:spPr>
          <a:xfrm flipV="1">
            <a:off x="6687501" y="3482563"/>
            <a:ext cx="328703" cy="116611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>
            <a:stCxn id="144" idx="3"/>
            <a:endCxn id="141" idx="1"/>
          </p:cNvCxnSpPr>
          <p:nvPr/>
        </p:nvCxnSpPr>
        <p:spPr>
          <a:xfrm flipV="1">
            <a:off x="6687501" y="3840130"/>
            <a:ext cx="328703" cy="80855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288"/>
          <p:cNvCxnSpPr>
            <a:stCxn id="155" idx="3"/>
            <a:endCxn id="26" idx="1"/>
          </p:cNvCxnSpPr>
          <p:nvPr/>
        </p:nvCxnSpPr>
        <p:spPr>
          <a:xfrm flipV="1">
            <a:off x="6685206" y="4189757"/>
            <a:ext cx="341884" cy="12018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/>
          <p:cNvCxnSpPr>
            <a:stCxn id="155" idx="3"/>
            <a:endCxn id="145" idx="1"/>
          </p:cNvCxnSpPr>
          <p:nvPr/>
        </p:nvCxnSpPr>
        <p:spPr>
          <a:xfrm flipV="1">
            <a:off x="6685206" y="4621916"/>
            <a:ext cx="337969" cy="76973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150" idx="3"/>
            <a:endCxn id="153" idx="1"/>
          </p:cNvCxnSpPr>
          <p:nvPr/>
        </p:nvCxnSpPr>
        <p:spPr>
          <a:xfrm flipV="1">
            <a:off x="3570653" y="3338711"/>
            <a:ext cx="197633" cy="128701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/>
          <p:cNvCxnSpPr>
            <a:stCxn id="150" idx="3"/>
            <a:endCxn id="156" idx="1"/>
          </p:cNvCxnSpPr>
          <p:nvPr/>
        </p:nvCxnSpPr>
        <p:spPr>
          <a:xfrm>
            <a:off x="3570653" y="3467408"/>
            <a:ext cx="197633" cy="44063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Straight Connector 298"/>
          <p:cNvCxnSpPr>
            <a:stCxn id="153" idx="3"/>
            <a:endCxn id="144" idx="1"/>
          </p:cNvCxnSpPr>
          <p:nvPr/>
        </p:nvCxnSpPr>
        <p:spPr>
          <a:xfrm>
            <a:off x="4920413" y="3338711"/>
            <a:ext cx="296685" cy="130997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Connector 300"/>
          <p:cNvCxnSpPr>
            <a:stCxn id="156" idx="3"/>
            <a:endCxn id="144" idx="1"/>
          </p:cNvCxnSpPr>
          <p:nvPr/>
        </p:nvCxnSpPr>
        <p:spPr>
          <a:xfrm>
            <a:off x="4920413" y="3908038"/>
            <a:ext cx="296685" cy="74064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304"/>
          <p:cNvCxnSpPr>
            <a:stCxn id="158" idx="3"/>
            <a:endCxn id="152" idx="1"/>
          </p:cNvCxnSpPr>
          <p:nvPr/>
        </p:nvCxnSpPr>
        <p:spPr>
          <a:xfrm flipV="1">
            <a:off x="3598383" y="5415670"/>
            <a:ext cx="212011" cy="54298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306"/>
          <p:cNvCxnSpPr>
            <a:stCxn id="158" idx="3"/>
            <a:endCxn id="161" idx="1"/>
          </p:cNvCxnSpPr>
          <p:nvPr/>
        </p:nvCxnSpPr>
        <p:spPr>
          <a:xfrm>
            <a:off x="3598381" y="5958654"/>
            <a:ext cx="212010" cy="362333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308"/>
          <p:cNvCxnSpPr>
            <a:stCxn id="152" idx="3"/>
            <a:endCxn id="164" idx="1"/>
          </p:cNvCxnSpPr>
          <p:nvPr/>
        </p:nvCxnSpPr>
        <p:spPr>
          <a:xfrm>
            <a:off x="4968812" y="5415674"/>
            <a:ext cx="235803" cy="70934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Straight Connector 310"/>
          <p:cNvCxnSpPr>
            <a:stCxn id="161" idx="3"/>
            <a:endCxn id="164" idx="1"/>
          </p:cNvCxnSpPr>
          <p:nvPr/>
        </p:nvCxnSpPr>
        <p:spPr>
          <a:xfrm flipV="1">
            <a:off x="4963622" y="6125019"/>
            <a:ext cx="240995" cy="195964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Connector 314"/>
          <p:cNvCxnSpPr>
            <a:stCxn id="164" idx="3"/>
            <a:endCxn id="173" idx="1"/>
          </p:cNvCxnSpPr>
          <p:nvPr/>
        </p:nvCxnSpPr>
        <p:spPr>
          <a:xfrm flipV="1">
            <a:off x="6675017" y="6073958"/>
            <a:ext cx="350709" cy="5106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Straight Connector 316"/>
          <p:cNvCxnSpPr>
            <a:stCxn id="164" idx="3"/>
            <a:endCxn id="163" idx="1"/>
          </p:cNvCxnSpPr>
          <p:nvPr/>
        </p:nvCxnSpPr>
        <p:spPr>
          <a:xfrm>
            <a:off x="6675018" y="6125019"/>
            <a:ext cx="350860" cy="43881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37" idx="3"/>
            <a:endCxn id="149" idx="1"/>
          </p:cNvCxnSpPr>
          <p:nvPr/>
        </p:nvCxnSpPr>
        <p:spPr>
          <a:xfrm flipV="1">
            <a:off x="6679782" y="938413"/>
            <a:ext cx="368362" cy="62481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12"/>
          <p:cNvSpPr/>
          <p:nvPr/>
        </p:nvSpPr>
        <p:spPr>
          <a:xfrm>
            <a:off x="3697985" y="199288"/>
            <a:ext cx="1222429" cy="636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เนื้อหาสาระเยอะ/ซ้ำซ้อน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Rectangle 164"/>
          <p:cNvSpPr/>
          <p:nvPr/>
        </p:nvSpPr>
        <p:spPr>
          <a:xfrm>
            <a:off x="2427229" y="2098898"/>
            <a:ext cx="1152128" cy="78521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เนื้อหาไม่สอดคล้องกับบริบทของสังคมที่เปลี่ยนแปลง</a:t>
            </a:r>
          </a:p>
        </p:txBody>
      </p:sp>
      <p:sp>
        <p:nvSpPr>
          <p:cNvPr id="69" name="Rectangle 152"/>
          <p:cNvSpPr/>
          <p:nvPr/>
        </p:nvSpPr>
        <p:spPr>
          <a:xfrm>
            <a:off x="3733135" y="961852"/>
            <a:ext cx="1152128" cy="55756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ขาดการปรับปรุง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0" name="Rectangle 152"/>
          <p:cNvSpPr/>
          <p:nvPr/>
        </p:nvSpPr>
        <p:spPr>
          <a:xfrm>
            <a:off x="3733135" y="1655354"/>
            <a:ext cx="1152128" cy="6264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เทคโนโลยีเปลี่ยนแปลงไปอย่างรวดเร็ว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2" name="Rectangle 152"/>
          <p:cNvSpPr/>
          <p:nvPr/>
        </p:nvSpPr>
        <p:spPr>
          <a:xfrm>
            <a:off x="3733135" y="2394920"/>
            <a:ext cx="1152128" cy="5522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สังคม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ขาดภูมิต้านทาน</a:t>
            </a:r>
          </a:p>
          <a:p>
            <a:pPr algn="ctr"/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7" name="Rectangle 143"/>
          <p:cNvSpPr/>
          <p:nvPr/>
        </p:nvSpPr>
        <p:spPr>
          <a:xfrm>
            <a:off x="5236292" y="1889086"/>
            <a:ext cx="1470402" cy="4196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ปลูกฝังเรื่องคุณธรรมจริยธรรม</a:t>
            </a:r>
          </a:p>
        </p:txBody>
      </p:sp>
      <p:cxnSp>
        <p:nvCxnSpPr>
          <p:cNvPr id="29" name="ตัวเชื่อมต่อตรง 28"/>
          <p:cNvCxnSpPr/>
          <p:nvPr/>
        </p:nvCxnSpPr>
        <p:spPr>
          <a:xfrm>
            <a:off x="2310090" y="357195"/>
            <a:ext cx="0" cy="1209314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>
            <a:endCxn id="17" idx="1"/>
          </p:cNvCxnSpPr>
          <p:nvPr/>
        </p:nvCxnSpPr>
        <p:spPr>
          <a:xfrm>
            <a:off x="2310092" y="356285"/>
            <a:ext cx="128821" cy="1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>
            <a:endCxn id="160" idx="1"/>
          </p:cNvCxnSpPr>
          <p:nvPr/>
        </p:nvCxnSpPr>
        <p:spPr>
          <a:xfrm>
            <a:off x="2310092" y="838060"/>
            <a:ext cx="136163" cy="1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>
            <a:endCxn id="165" idx="1"/>
          </p:cNvCxnSpPr>
          <p:nvPr/>
        </p:nvCxnSpPr>
        <p:spPr>
          <a:xfrm>
            <a:off x="2310092" y="1563234"/>
            <a:ext cx="145713" cy="3279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>
            <a:stCxn id="128" idx="3"/>
            <a:endCxn id="65" idx="1"/>
          </p:cNvCxnSpPr>
          <p:nvPr/>
        </p:nvCxnSpPr>
        <p:spPr>
          <a:xfrm flipV="1">
            <a:off x="2026839" y="2491506"/>
            <a:ext cx="400390" cy="847205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>
            <a:stCxn id="17" idx="3"/>
            <a:endCxn id="62" idx="1"/>
          </p:cNvCxnSpPr>
          <p:nvPr/>
        </p:nvCxnSpPr>
        <p:spPr>
          <a:xfrm>
            <a:off x="3591039" y="356282"/>
            <a:ext cx="106944" cy="161282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>
            <a:stCxn id="160" idx="3"/>
            <a:endCxn id="62" idx="1"/>
          </p:cNvCxnSpPr>
          <p:nvPr/>
        </p:nvCxnSpPr>
        <p:spPr>
          <a:xfrm flipV="1">
            <a:off x="3598381" y="517568"/>
            <a:ext cx="99602" cy="3204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ตัวเชื่อมต่อตรง 42"/>
          <p:cNvCxnSpPr/>
          <p:nvPr/>
        </p:nvCxnSpPr>
        <p:spPr>
          <a:xfrm flipV="1">
            <a:off x="3603156" y="530548"/>
            <a:ext cx="90052" cy="1048945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>
            <a:stCxn id="65" idx="3"/>
            <a:endCxn id="69" idx="1"/>
          </p:cNvCxnSpPr>
          <p:nvPr/>
        </p:nvCxnSpPr>
        <p:spPr>
          <a:xfrm flipV="1">
            <a:off x="3579357" y="1240637"/>
            <a:ext cx="153778" cy="1250869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>
            <a:stCxn id="65" idx="3"/>
            <a:endCxn id="70" idx="1"/>
          </p:cNvCxnSpPr>
          <p:nvPr/>
        </p:nvCxnSpPr>
        <p:spPr>
          <a:xfrm flipV="1">
            <a:off x="3579357" y="1968587"/>
            <a:ext cx="153778" cy="5229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41"/>
          <p:cNvSpPr/>
          <p:nvPr/>
        </p:nvSpPr>
        <p:spPr>
          <a:xfrm>
            <a:off x="7047109" y="1444256"/>
            <a:ext cx="1921356" cy="311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โรงเรียนคุณธรรม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1" name="ตัวเชื่อมต่อตรง 50"/>
          <p:cNvCxnSpPr>
            <a:stCxn id="65" idx="3"/>
            <a:endCxn id="82" idx="1"/>
          </p:cNvCxnSpPr>
          <p:nvPr/>
        </p:nvCxnSpPr>
        <p:spPr>
          <a:xfrm>
            <a:off x="3579357" y="2491504"/>
            <a:ext cx="153778" cy="1795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ตรง 52"/>
          <p:cNvCxnSpPr>
            <a:stCxn id="82" idx="3"/>
            <a:endCxn id="87" idx="1"/>
          </p:cNvCxnSpPr>
          <p:nvPr/>
        </p:nvCxnSpPr>
        <p:spPr>
          <a:xfrm flipV="1">
            <a:off x="4885263" y="2098898"/>
            <a:ext cx="351031" cy="57216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ตัวเชื่อมต่อตรง 54"/>
          <p:cNvCxnSpPr>
            <a:stCxn id="87" idx="3"/>
            <a:endCxn id="110" idx="1"/>
          </p:cNvCxnSpPr>
          <p:nvPr/>
        </p:nvCxnSpPr>
        <p:spPr>
          <a:xfrm flipV="1">
            <a:off x="6706696" y="1600006"/>
            <a:ext cx="340415" cy="49889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ตัวเชื่อมต่อตรง 56"/>
          <p:cNvCxnSpPr>
            <a:endCxn id="139" idx="1"/>
          </p:cNvCxnSpPr>
          <p:nvPr/>
        </p:nvCxnSpPr>
        <p:spPr>
          <a:xfrm flipV="1">
            <a:off x="4920412" y="447103"/>
            <a:ext cx="288968" cy="7046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ตัวเชื่อมต่อตรง 58"/>
          <p:cNvCxnSpPr>
            <a:stCxn id="62" idx="3"/>
            <a:endCxn id="138" idx="1"/>
          </p:cNvCxnSpPr>
          <p:nvPr/>
        </p:nvCxnSpPr>
        <p:spPr>
          <a:xfrm>
            <a:off x="4920413" y="517568"/>
            <a:ext cx="288969" cy="48712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ตัวเชื่อมต่อตรง 62"/>
          <p:cNvCxnSpPr>
            <a:stCxn id="62" idx="3"/>
            <a:endCxn id="137" idx="1"/>
          </p:cNvCxnSpPr>
          <p:nvPr/>
        </p:nvCxnSpPr>
        <p:spPr>
          <a:xfrm>
            <a:off x="4920412" y="517564"/>
            <a:ext cx="288968" cy="1045666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ตัวเชื่อมต่อตรง 289"/>
          <p:cNvCxnSpPr>
            <a:endCxn id="139" idx="1"/>
          </p:cNvCxnSpPr>
          <p:nvPr/>
        </p:nvCxnSpPr>
        <p:spPr>
          <a:xfrm flipV="1">
            <a:off x="5003987" y="447103"/>
            <a:ext cx="205395" cy="997153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ตัวเชื่อมต่อตรง 293"/>
          <p:cNvCxnSpPr>
            <a:stCxn id="70" idx="3"/>
            <a:endCxn id="139" idx="1"/>
          </p:cNvCxnSpPr>
          <p:nvPr/>
        </p:nvCxnSpPr>
        <p:spPr>
          <a:xfrm flipV="1">
            <a:off x="4885263" y="447103"/>
            <a:ext cx="324119" cy="152148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61"/>
          <p:cNvSpPr/>
          <p:nvPr/>
        </p:nvSpPr>
        <p:spPr>
          <a:xfrm>
            <a:off x="7035080" y="5230723"/>
            <a:ext cx="1921356" cy="2480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Training for trainers</a:t>
            </a:r>
          </a:p>
        </p:txBody>
      </p:sp>
      <p:sp>
        <p:nvSpPr>
          <p:cNvPr id="134" name="Rectangle 161"/>
          <p:cNvSpPr/>
          <p:nvPr/>
        </p:nvSpPr>
        <p:spPr>
          <a:xfrm>
            <a:off x="7054130" y="5533254"/>
            <a:ext cx="1921356" cy="2480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Boot-camp</a:t>
            </a:r>
          </a:p>
        </p:txBody>
      </p:sp>
      <p:cxnSp>
        <p:nvCxnSpPr>
          <p:cNvPr id="308" name="ตัวเชื่อมต่อตรง 307"/>
          <p:cNvCxnSpPr>
            <a:stCxn id="150" idx="3"/>
          </p:cNvCxnSpPr>
          <p:nvPr/>
        </p:nvCxnSpPr>
        <p:spPr>
          <a:xfrm>
            <a:off x="3570653" y="3467408"/>
            <a:ext cx="197633" cy="1083742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ตัวเชื่อมต่อตรง 311"/>
          <p:cNvCxnSpPr/>
          <p:nvPr/>
        </p:nvCxnSpPr>
        <p:spPr>
          <a:xfrm flipV="1">
            <a:off x="6675019" y="4981893"/>
            <a:ext cx="341185" cy="117578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ตัวเชื่อมต่อตรง 317"/>
          <p:cNvCxnSpPr>
            <a:stCxn id="164" idx="3"/>
            <a:endCxn id="129" idx="1"/>
          </p:cNvCxnSpPr>
          <p:nvPr/>
        </p:nvCxnSpPr>
        <p:spPr>
          <a:xfrm flipV="1">
            <a:off x="6675017" y="5354731"/>
            <a:ext cx="360063" cy="77028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ตัวเชื่อมต่อตรง 63"/>
          <p:cNvCxnSpPr>
            <a:stCxn id="164" idx="3"/>
            <a:endCxn id="134" idx="1"/>
          </p:cNvCxnSpPr>
          <p:nvPr/>
        </p:nvCxnSpPr>
        <p:spPr>
          <a:xfrm flipV="1">
            <a:off x="6675017" y="5657266"/>
            <a:ext cx="379113" cy="46775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Rectangle 155"/>
          <p:cNvSpPr/>
          <p:nvPr/>
        </p:nvSpPr>
        <p:spPr>
          <a:xfrm>
            <a:off x="3792550" y="4310594"/>
            <a:ext cx="1152128" cy="481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เด็กอ่านไม่ออก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เขียนไม่ได้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3" name="ตัวเชื่อมต่อตรง 82"/>
          <p:cNvCxnSpPr>
            <a:stCxn id="157" idx="3"/>
            <a:endCxn id="144" idx="1"/>
          </p:cNvCxnSpPr>
          <p:nvPr/>
        </p:nvCxnSpPr>
        <p:spPr>
          <a:xfrm>
            <a:off x="4944679" y="4551150"/>
            <a:ext cx="272420" cy="97528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ตัวเชื่อมต่อตรง 94"/>
          <p:cNvCxnSpPr>
            <a:stCxn id="138" idx="3"/>
            <a:endCxn id="21" idx="1"/>
          </p:cNvCxnSpPr>
          <p:nvPr/>
        </p:nvCxnSpPr>
        <p:spPr>
          <a:xfrm flipV="1">
            <a:off x="6679784" y="218433"/>
            <a:ext cx="343391" cy="78626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stCxn id="150" idx="3"/>
            <a:endCxn id="70" idx="1"/>
          </p:cNvCxnSpPr>
          <p:nvPr/>
        </p:nvCxnSpPr>
        <p:spPr>
          <a:xfrm flipV="1">
            <a:off x="3570652" y="1968588"/>
            <a:ext cx="162482" cy="1498823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143"/>
          <p:cNvSpPr/>
          <p:nvPr/>
        </p:nvSpPr>
        <p:spPr>
          <a:xfrm>
            <a:off x="5204615" y="2384982"/>
            <a:ext cx="1470402" cy="9051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ปลูกฝังจิตสำนึกในการอนุรักษ์ทรัพยากรธรรมชาติและสิ่งแวดล้อม</a:t>
            </a:r>
          </a:p>
        </p:txBody>
      </p:sp>
      <p:sp>
        <p:nvSpPr>
          <p:cNvPr id="105" name="Rectangle 141"/>
          <p:cNvSpPr/>
          <p:nvPr/>
        </p:nvSpPr>
        <p:spPr>
          <a:xfrm>
            <a:off x="7035080" y="1828786"/>
            <a:ext cx="1921356" cy="478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โครงการธนาคารขยะ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และการคัดแยกขยะ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0" name="Rectangle 143"/>
          <p:cNvSpPr/>
          <p:nvPr/>
        </p:nvSpPr>
        <p:spPr>
          <a:xfrm>
            <a:off x="5204615" y="3341525"/>
            <a:ext cx="1470402" cy="8795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เสริมสร้างความเข้มแข็ง</a:t>
            </a:r>
            <a:r>
              <a:rPr lang="th-TH" sz="14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ให้นร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.และสถานศึกษา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ในการป้องกันและแก้ไขปัญหา</a:t>
            </a:r>
            <a:r>
              <a:rPr lang="th-TH" sz="14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0" name="Rectangle 141"/>
          <p:cNvSpPr/>
          <p:nvPr/>
        </p:nvSpPr>
        <p:spPr>
          <a:xfrm>
            <a:off x="7029154" y="2748177"/>
            <a:ext cx="1921356" cy="478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โครงการเฝ้าระวังและแก้ไขปัญหา</a:t>
            </a:r>
            <a:b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ในสถานศึกษา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3" name="Rectangle 141"/>
          <p:cNvSpPr/>
          <p:nvPr/>
        </p:nvSpPr>
        <p:spPr>
          <a:xfrm>
            <a:off x="7027088" y="2361886"/>
            <a:ext cx="1921356" cy="3202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โครงการเพิ่มพื้นที่สีเขียว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71" name="ตัวเชื่อมต่อตรง 70"/>
          <p:cNvCxnSpPr>
            <a:stCxn id="82" idx="3"/>
            <a:endCxn id="88" idx="1"/>
          </p:cNvCxnSpPr>
          <p:nvPr/>
        </p:nvCxnSpPr>
        <p:spPr>
          <a:xfrm>
            <a:off x="4885263" y="2671060"/>
            <a:ext cx="319354" cy="16651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ตัวเชื่อมต่อตรง 72"/>
          <p:cNvCxnSpPr>
            <a:endCxn id="130" idx="1"/>
          </p:cNvCxnSpPr>
          <p:nvPr/>
        </p:nvCxnSpPr>
        <p:spPr>
          <a:xfrm>
            <a:off x="4885263" y="2671064"/>
            <a:ext cx="319354" cy="111025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ตัวเชื่อมต่อตรง 74"/>
          <p:cNvCxnSpPr>
            <a:stCxn id="88" idx="3"/>
            <a:endCxn id="105" idx="1"/>
          </p:cNvCxnSpPr>
          <p:nvPr/>
        </p:nvCxnSpPr>
        <p:spPr>
          <a:xfrm flipV="1">
            <a:off x="6675017" y="2067790"/>
            <a:ext cx="360063" cy="76978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ตัวเชื่อมต่อตรง 78"/>
          <p:cNvCxnSpPr>
            <a:stCxn id="88" idx="3"/>
            <a:endCxn id="143" idx="1"/>
          </p:cNvCxnSpPr>
          <p:nvPr/>
        </p:nvCxnSpPr>
        <p:spPr>
          <a:xfrm flipV="1">
            <a:off x="6675017" y="2522019"/>
            <a:ext cx="352071" cy="31555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ตัวเชื่อมต่อตรง 83"/>
          <p:cNvCxnSpPr>
            <a:stCxn id="130" idx="3"/>
            <a:endCxn id="140" idx="1"/>
          </p:cNvCxnSpPr>
          <p:nvPr/>
        </p:nvCxnSpPr>
        <p:spPr>
          <a:xfrm flipV="1">
            <a:off x="6675019" y="2987181"/>
            <a:ext cx="354137" cy="79413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41"/>
          <p:cNvSpPr/>
          <p:nvPr/>
        </p:nvSpPr>
        <p:spPr>
          <a:xfrm>
            <a:off x="86244" y="6287209"/>
            <a:ext cx="309292" cy="2560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2" name="Rectangle 147"/>
          <p:cNvSpPr/>
          <p:nvPr/>
        </p:nvSpPr>
        <p:spPr>
          <a:xfrm>
            <a:off x="82664" y="5354731"/>
            <a:ext cx="312873" cy="1776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3" name="Rectangle 148"/>
          <p:cNvSpPr/>
          <p:nvPr/>
        </p:nvSpPr>
        <p:spPr>
          <a:xfrm>
            <a:off x="82662" y="5781392"/>
            <a:ext cx="312874" cy="230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9552" y="5278535"/>
            <a:ext cx="1647978" cy="302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โครงการที่กำลังผลักดันให้เกิดขึ้น</a:t>
            </a:r>
          </a:p>
        </p:txBody>
      </p:sp>
      <p:sp>
        <p:nvSpPr>
          <p:cNvPr id="106" name="สี่เหลี่ยมผืนผ้า 105"/>
          <p:cNvSpPr/>
          <p:nvPr/>
        </p:nvSpPr>
        <p:spPr>
          <a:xfrm>
            <a:off x="539552" y="5733459"/>
            <a:ext cx="1647978" cy="302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4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โครงการที่ดำเนินการแล้วและมีผลสัมฤทธิ์บางส่วนแล้ว</a:t>
            </a:r>
          </a:p>
        </p:txBody>
      </p:sp>
      <p:sp>
        <p:nvSpPr>
          <p:cNvPr id="107" name="สี่เหลี่ยมผืนผ้า 106"/>
          <p:cNvSpPr/>
          <p:nvPr/>
        </p:nvSpPr>
        <p:spPr>
          <a:xfrm>
            <a:off x="615752" y="6345335"/>
            <a:ext cx="1647978" cy="302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โครงการที่เริ่มต้น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ดำเนินการ</a:t>
            </a: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19162" y="4985527"/>
            <a:ext cx="2227428" cy="1821677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080256" y="1157346"/>
            <a:ext cx="1877499" cy="2490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DLTV</a:t>
            </a:r>
          </a:p>
        </p:txBody>
      </p:sp>
      <p:cxnSp>
        <p:nvCxnSpPr>
          <p:cNvPr id="11" name="Straight Connector 10"/>
          <p:cNvCxnSpPr>
            <a:stCxn id="137" idx="3"/>
            <a:endCxn id="108" idx="1"/>
          </p:cNvCxnSpPr>
          <p:nvPr/>
        </p:nvCxnSpPr>
        <p:spPr>
          <a:xfrm flipV="1">
            <a:off x="6679783" y="1281861"/>
            <a:ext cx="400475" cy="28137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ounded Rectangle 127"/>
          <p:cNvSpPr/>
          <p:nvPr/>
        </p:nvSpPr>
        <p:spPr>
          <a:xfrm>
            <a:off x="-53827" y="174425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cxnSp>
        <p:nvCxnSpPr>
          <p:cNvPr id="3" name="Straight Connector 2"/>
          <p:cNvCxnSpPr>
            <a:stCxn id="152" idx="3"/>
            <a:endCxn id="155" idx="1"/>
          </p:cNvCxnSpPr>
          <p:nvPr/>
        </p:nvCxnSpPr>
        <p:spPr>
          <a:xfrm flipV="1">
            <a:off x="4968813" y="5391653"/>
            <a:ext cx="245990" cy="2401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stCxn id="69" idx="3"/>
            <a:endCxn id="139" idx="1"/>
          </p:cNvCxnSpPr>
          <p:nvPr/>
        </p:nvCxnSpPr>
        <p:spPr>
          <a:xfrm flipV="1">
            <a:off x="4885263" y="447103"/>
            <a:ext cx="324119" cy="79353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60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37416" y="2450644"/>
            <a:ext cx="1055755" cy="229998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การผลิตและพัฒนาครู</a:t>
            </a:r>
            <a:endParaRPr lang="en-US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873703" y="137227"/>
            <a:ext cx="1591511" cy="8734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32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ครูบางส่วนไม่เก่ง</a:t>
            </a:r>
            <a:endParaRPr lang="en-US" sz="32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873704" y="2371587"/>
            <a:ext cx="1591511" cy="90355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ครูไม่ครบชั้น </a:t>
            </a:r>
          </a:p>
          <a:p>
            <a:pPr algn="ctr"/>
            <a:r>
              <a:rPr lang="th-TH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สอนไม่ตรงเอก</a:t>
            </a:r>
            <a:endParaRPr lang="en-US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042836" y="3937484"/>
            <a:ext cx="1567325" cy="90149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ภาระงานเยอะ</a:t>
            </a:r>
            <a:endParaRPr lang="en-US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834978" y="5585763"/>
            <a:ext cx="1567327" cy="95981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ครูขาดขวัญ</a:t>
            </a:r>
          </a:p>
          <a:p>
            <a:pPr algn="ctr"/>
            <a:r>
              <a:rPr lang="th-TH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และกำลังใจ</a:t>
            </a:r>
            <a:endParaRPr lang="en-US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72267" y="97765"/>
            <a:ext cx="1218566" cy="476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ไม่มีองค์ความรู้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10931" y="1349276"/>
            <a:ext cx="1193414" cy="5134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ขาดเทคนิค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การสอน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47033" y="119811"/>
            <a:ext cx="1917256" cy="5728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พัฒนากระบวนการผลิต คัดสรรคนเก่ง คนดีเป็นครู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24494" y="55224"/>
            <a:ext cx="1655044" cy="28064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ผลิตครูเพื่อพัฒนาท้องถิ่น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24494" y="406254"/>
            <a:ext cx="1655044" cy="3939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สนับสนุนทุนเรียน</a:t>
            </a:r>
            <a:b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ครูระดับอุดมศึกษา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95024" y="1955353"/>
            <a:ext cx="1225228" cy="5009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ขาดแคลนครู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สาขาเฉพาะ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784106" y="3096004"/>
            <a:ext cx="1217658" cy="599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ครูกระจุกตัวอยู่ในเมือง/ร.ร.ใหญ่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236545" y="768900"/>
            <a:ext cx="1927744" cy="5248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พัฒนาครูให้เป็น </a:t>
            </a:r>
            <a:r>
              <a:rPr lang="en-US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facilitator Coaching </a:t>
            </a: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Motivator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324494" y="1257557"/>
            <a:ext cx="1655044" cy="337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ราชภัฎเป็นเลิศ (ด้านครู)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262228" y="1388288"/>
            <a:ext cx="1917256" cy="46147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เปิดโอกาสให้คนเก่งสาขาวิชาเฉพาะเป็นครู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324494" y="2899460"/>
            <a:ext cx="1655046" cy="4459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ปรับกฎ ระเบียบ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เรื่องใบประกอบวิชาชีพ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236545" y="2528645"/>
            <a:ext cx="1927744" cy="4683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ให้สามารถโอนย้ายข้ามเขตได้ หรือสร้างแรงจูงใจในการย้าย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85861" y="3860945"/>
            <a:ext cx="1216161" cy="527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การอบรม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และการพัฒนา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04189" y="4576938"/>
            <a:ext cx="1206901" cy="6065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การปฏิบัติงานที่ไม่เกี่ยวกับการสอน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236545" y="3094773"/>
            <a:ext cx="1927744" cy="6848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สร้างระบบการพัฒนา/อบรมครูที่ใช้เวลานอกเหนือเวลาสอน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247033" y="3878226"/>
            <a:ext cx="1917256" cy="4422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ทำงานตามสั่งของผู้ใหญ่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224758" y="4426124"/>
            <a:ext cx="1917256" cy="8989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ลดภาระการรายงาน 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ทำเอกสารสำหรับการประเมิน 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การประกัน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ภายในภายนอก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21375" y="5960103"/>
            <a:ext cx="1229651" cy="3218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ปัญหาหนี้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19232" y="6375780"/>
            <a:ext cx="1217658" cy="3395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ขาดสวัสดิการ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28150" y="4503441"/>
            <a:ext cx="1662009" cy="4943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กำหนดให้พัฒนาครู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เฉพาะช่วงปิดภาคเรียน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324496" y="2037990"/>
            <a:ext cx="1655045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จับกลุ่มสถานศึกษา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311601" y="5108948"/>
            <a:ext cx="1677686" cy="4860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ปรับปรุงเกณฑ์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การประเมิน</a:t>
            </a:r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ฐานะ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211188" y="5874772"/>
            <a:ext cx="1918576" cy="4071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สร้างวินัยในการใช้เงิน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211188" y="6340005"/>
            <a:ext cx="1918576" cy="3753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ปรับปรุงบ้านพักครูที่ทรุด</a:t>
            </a:r>
            <a:r>
              <a:rPr lang="th-TH" sz="12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โทรม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หรือไม่ปลอดภัย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319393" y="5651082"/>
            <a:ext cx="1689723" cy="5889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มาตรการในการแก้ปัญหาหนี้สินครู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318051" y="6295292"/>
            <a:ext cx="1688814" cy="3892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เร่งปรับปรุงบ้านพักครู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322288" y="3992436"/>
            <a:ext cx="1689910" cy="4041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ปรับหลักเกณฑ์การโอนย้าย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7324494" y="1642427"/>
            <a:ext cx="1655044" cy="337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มหาวิทยาลัยเป็นพี่เลี้ยง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3784107" y="2528645"/>
            <a:ext cx="1225228" cy="436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ครูไม่ครบชั้น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82" name="Straight Connector 181"/>
          <p:cNvCxnSpPr>
            <a:stCxn id="5" idx="3"/>
            <a:endCxn id="13" idx="1"/>
          </p:cNvCxnSpPr>
          <p:nvPr/>
        </p:nvCxnSpPr>
        <p:spPr>
          <a:xfrm flipV="1">
            <a:off x="1593171" y="573965"/>
            <a:ext cx="280532" cy="3026670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stCxn id="5" idx="3"/>
            <a:endCxn id="14" idx="1"/>
          </p:cNvCxnSpPr>
          <p:nvPr/>
        </p:nvCxnSpPr>
        <p:spPr>
          <a:xfrm flipV="1">
            <a:off x="1593170" y="2823366"/>
            <a:ext cx="280533" cy="777271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>
            <a:stCxn id="5" idx="3"/>
            <a:endCxn id="15" idx="1"/>
          </p:cNvCxnSpPr>
          <p:nvPr/>
        </p:nvCxnSpPr>
        <p:spPr>
          <a:xfrm>
            <a:off x="1593171" y="3600637"/>
            <a:ext cx="449665" cy="787595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>
            <a:stCxn id="5" idx="3"/>
            <a:endCxn id="16" idx="1"/>
          </p:cNvCxnSpPr>
          <p:nvPr/>
        </p:nvCxnSpPr>
        <p:spPr>
          <a:xfrm>
            <a:off x="1593171" y="3600635"/>
            <a:ext cx="241807" cy="2465034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>
            <a:stCxn id="13" idx="3"/>
            <a:endCxn id="17" idx="1"/>
          </p:cNvCxnSpPr>
          <p:nvPr/>
        </p:nvCxnSpPr>
        <p:spPr>
          <a:xfrm flipV="1">
            <a:off x="3465213" y="335865"/>
            <a:ext cx="307054" cy="23810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>
            <a:stCxn id="17" idx="3"/>
            <a:endCxn id="20" idx="1"/>
          </p:cNvCxnSpPr>
          <p:nvPr/>
        </p:nvCxnSpPr>
        <p:spPr>
          <a:xfrm>
            <a:off x="4990833" y="335867"/>
            <a:ext cx="256200" cy="7038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>
            <a:stCxn id="18" idx="3"/>
            <a:endCxn id="25" idx="1"/>
          </p:cNvCxnSpPr>
          <p:nvPr/>
        </p:nvCxnSpPr>
        <p:spPr>
          <a:xfrm flipV="1">
            <a:off x="5004345" y="1031306"/>
            <a:ext cx="232200" cy="574688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>
            <a:stCxn id="18" idx="3"/>
            <a:endCxn id="27" idx="1"/>
          </p:cNvCxnSpPr>
          <p:nvPr/>
        </p:nvCxnSpPr>
        <p:spPr>
          <a:xfrm>
            <a:off x="5004346" y="1605994"/>
            <a:ext cx="257882" cy="1303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endCxn id="21" idx="1"/>
          </p:cNvCxnSpPr>
          <p:nvPr/>
        </p:nvCxnSpPr>
        <p:spPr>
          <a:xfrm flipV="1">
            <a:off x="7164288" y="195545"/>
            <a:ext cx="160206" cy="1461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>
            <a:stCxn id="20" idx="3"/>
            <a:endCxn id="22" idx="1"/>
          </p:cNvCxnSpPr>
          <p:nvPr/>
        </p:nvCxnSpPr>
        <p:spPr>
          <a:xfrm>
            <a:off x="7164290" y="406256"/>
            <a:ext cx="160205" cy="19698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>
            <a:stCxn id="25" idx="3"/>
            <a:endCxn id="120" idx="1"/>
          </p:cNvCxnSpPr>
          <p:nvPr/>
        </p:nvCxnSpPr>
        <p:spPr>
          <a:xfrm>
            <a:off x="7164290" y="1031307"/>
            <a:ext cx="160205" cy="7796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>
            <a:stCxn id="25" idx="3"/>
          </p:cNvCxnSpPr>
          <p:nvPr/>
        </p:nvCxnSpPr>
        <p:spPr>
          <a:xfrm>
            <a:off x="7164290" y="1031308"/>
            <a:ext cx="141205" cy="10098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>
            <a:stCxn id="27" idx="3"/>
            <a:endCxn id="28" idx="1"/>
          </p:cNvCxnSpPr>
          <p:nvPr/>
        </p:nvCxnSpPr>
        <p:spPr>
          <a:xfrm>
            <a:off x="7179484" y="1619028"/>
            <a:ext cx="145011" cy="150338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>
            <a:stCxn id="25" idx="3"/>
            <a:endCxn id="26" idx="1"/>
          </p:cNvCxnSpPr>
          <p:nvPr/>
        </p:nvCxnSpPr>
        <p:spPr>
          <a:xfrm>
            <a:off x="7164290" y="1031308"/>
            <a:ext cx="160205" cy="39475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>
            <a:stCxn id="35" idx="3"/>
            <a:endCxn id="40" idx="1"/>
          </p:cNvCxnSpPr>
          <p:nvPr/>
        </p:nvCxnSpPr>
        <p:spPr>
          <a:xfrm>
            <a:off x="7142014" y="4875581"/>
            <a:ext cx="169589" cy="47639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>
            <a:stCxn id="34" idx="3"/>
            <a:endCxn id="40" idx="1"/>
          </p:cNvCxnSpPr>
          <p:nvPr/>
        </p:nvCxnSpPr>
        <p:spPr>
          <a:xfrm>
            <a:off x="7164290" y="4099360"/>
            <a:ext cx="147313" cy="125261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>
            <a:stCxn id="33" idx="3"/>
            <a:endCxn id="38" idx="1"/>
          </p:cNvCxnSpPr>
          <p:nvPr/>
        </p:nvCxnSpPr>
        <p:spPr>
          <a:xfrm>
            <a:off x="7164288" y="3437200"/>
            <a:ext cx="163860" cy="131342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>
            <a:stCxn id="42" idx="3"/>
            <a:endCxn id="44" idx="1"/>
          </p:cNvCxnSpPr>
          <p:nvPr/>
        </p:nvCxnSpPr>
        <p:spPr>
          <a:xfrm flipV="1">
            <a:off x="7129766" y="6489920"/>
            <a:ext cx="188287" cy="3776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>
            <a:stCxn id="14" idx="3"/>
            <a:endCxn id="24" idx="1"/>
          </p:cNvCxnSpPr>
          <p:nvPr/>
        </p:nvCxnSpPr>
        <p:spPr>
          <a:xfrm>
            <a:off x="3465215" y="2823364"/>
            <a:ext cx="318892" cy="57234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>
            <a:stCxn id="14" idx="3"/>
            <a:endCxn id="152" idx="1"/>
          </p:cNvCxnSpPr>
          <p:nvPr/>
        </p:nvCxnSpPr>
        <p:spPr>
          <a:xfrm flipV="1">
            <a:off x="3465215" y="2746786"/>
            <a:ext cx="318893" cy="76578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Connector 238"/>
          <p:cNvCxnSpPr>
            <a:stCxn id="15" idx="3"/>
            <a:endCxn id="31" idx="1"/>
          </p:cNvCxnSpPr>
          <p:nvPr/>
        </p:nvCxnSpPr>
        <p:spPr>
          <a:xfrm flipV="1">
            <a:off x="3610160" y="4124588"/>
            <a:ext cx="175701" cy="263645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/>
          <p:cNvCxnSpPr>
            <a:stCxn id="15" idx="3"/>
            <a:endCxn id="32" idx="1"/>
          </p:cNvCxnSpPr>
          <p:nvPr/>
        </p:nvCxnSpPr>
        <p:spPr>
          <a:xfrm>
            <a:off x="3610159" y="4388234"/>
            <a:ext cx="194028" cy="491971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/>
          <p:cNvCxnSpPr>
            <a:stCxn id="23" idx="3"/>
            <a:endCxn id="27" idx="1"/>
          </p:cNvCxnSpPr>
          <p:nvPr/>
        </p:nvCxnSpPr>
        <p:spPr>
          <a:xfrm flipV="1">
            <a:off x="5020253" y="1619026"/>
            <a:ext cx="241975" cy="58681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/>
          <p:cNvCxnSpPr>
            <a:stCxn id="152" idx="3"/>
            <a:endCxn id="29" idx="1"/>
          </p:cNvCxnSpPr>
          <p:nvPr/>
        </p:nvCxnSpPr>
        <p:spPr>
          <a:xfrm>
            <a:off x="5009335" y="2746788"/>
            <a:ext cx="227210" cy="16013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/>
          <p:cNvCxnSpPr>
            <a:endCxn id="29" idx="1"/>
          </p:cNvCxnSpPr>
          <p:nvPr/>
        </p:nvCxnSpPr>
        <p:spPr>
          <a:xfrm flipV="1">
            <a:off x="5020253" y="2762797"/>
            <a:ext cx="216293" cy="675588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249"/>
          <p:cNvCxnSpPr>
            <a:stCxn id="31" idx="3"/>
            <a:endCxn id="33" idx="1"/>
          </p:cNvCxnSpPr>
          <p:nvPr/>
        </p:nvCxnSpPr>
        <p:spPr>
          <a:xfrm flipV="1">
            <a:off x="5002023" y="3437204"/>
            <a:ext cx="234523" cy="68738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/>
          <p:cNvCxnSpPr>
            <a:stCxn id="32" idx="3"/>
            <a:endCxn id="35" idx="1"/>
          </p:cNvCxnSpPr>
          <p:nvPr/>
        </p:nvCxnSpPr>
        <p:spPr>
          <a:xfrm flipV="1">
            <a:off x="5011090" y="4875577"/>
            <a:ext cx="213668" cy="4624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stCxn id="16" idx="3"/>
            <a:endCxn id="36" idx="1"/>
          </p:cNvCxnSpPr>
          <p:nvPr/>
        </p:nvCxnSpPr>
        <p:spPr>
          <a:xfrm>
            <a:off x="3402304" y="6065669"/>
            <a:ext cx="319070" cy="55352"/>
          </a:xfrm>
          <a:prstGeom prst="line">
            <a:avLst/>
          </a:prstGeom>
          <a:ln w="19050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Connector 255"/>
          <p:cNvCxnSpPr>
            <a:stCxn id="16" idx="3"/>
            <a:endCxn id="37" idx="1"/>
          </p:cNvCxnSpPr>
          <p:nvPr/>
        </p:nvCxnSpPr>
        <p:spPr>
          <a:xfrm>
            <a:off x="3402305" y="6065669"/>
            <a:ext cx="316929" cy="479906"/>
          </a:xfrm>
          <a:prstGeom prst="line">
            <a:avLst/>
          </a:prstGeom>
          <a:ln w="19050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>
            <a:stCxn id="36" idx="3"/>
            <a:endCxn id="41" idx="1"/>
          </p:cNvCxnSpPr>
          <p:nvPr/>
        </p:nvCxnSpPr>
        <p:spPr>
          <a:xfrm flipV="1">
            <a:off x="4951026" y="6078357"/>
            <a:ext cx="260164" cy="42664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>
            <a:stCxn id="37" idx="3"/>
            <a:endCxn id="42" idx="1"/>
          </p:cNvCxnSpPr>
          <p:nvPr/>
        </p:nvCxnSpPr>
        <p:spPr>
          <a:xfrm flipV="1">
            <a:off x="4936891" y="6527690"/>
            <a:ext cx="274298" cy="1788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>
            <a:stCxn id="14" idx="3"/>
            <a:endCxn id="23" idx="1"/>
          </p:cNvCxnSpPr>
          <p:nvPr/>
        </p:nvCxnSpPr>
        <p:spPr>
          <a:xfrm flipV="1">
            <a:off x="3465214" y="2205836"/>
            <a:ext cx="329810" cy="617528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>
            <a:stCxn id="32" idx="3"/>
            <a:endCxn id="34" idx="1"/>
          </p:cNvCxnSpPr>
          <p:nvPr/>
        </p:nvCxnSpPr>
        <p:spPr>
          <a:xfrm flipV="1">
            <a:off x="5011088" y="4099361"/>
            <a:ext cx="235944" cy="78084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52" idx="3"/>
            <a:endCxn id="27" idx="1"/>
          </p:cNvCxnSpPr>
          <p:nvPr/>
        </p:nvCxnSpPr>
        <p:spPr>
          <a:xfrm flipV="1">
            <a:off x="5009336" y="1619026"/>
            <a:ext cx="252892" cy="112776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5256984" y="1952688"/>
            <a:ext cx="1927744" cy="4683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ใช้ระบบช่วยสอน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40" name="Straight Connector 239"/>
          <p:cNvCxnSpPr>
            <a:stCxn id="152" idx="3"/>
            <a:endCxn id="92" idx="1"/>
          </p:cNvCxnSpPr>
          <p:nvPr/>
        </p:nvCxnSpPr>
        <p:spPr>
          <a:xfrm flipV="1">
            <a:off x="5009336" y="2186844"/>
            <a:ext cx="247648" cy="55994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>
            <a:stCxn id="92" idx="3"/>
            <a:endCxn id="39" idx="1"/>
          </p:cNvCxnSpPr>
          <p:nvPr/>
        </p:nvCxnSpPr>
        <p:spPr>
          <a:xfrm>
            <a:off x="7184727" y="2186844"/>
            <a:ext cx="139768" cy="3116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36"/>
          <p:cNvSpPr/>
          <p:nvPr/>
        </p:nvSpPr>
        <p:spPr>
          <a:xfrm>
            <a:off x="3734526" y="5442091"/>
            <a:ext cx="1217658" cy="4326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ความก้าวหน้า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ในอาชีพ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5" name="Rectangle 41"/>
          <p:cNvSpPr/>
          <p:nvPr/>
        </p:nvSpPr>
        <p:spPr>
          <a:xfrm>
            <a:off x="5211188" y="5424820"/>
            <a:ext cx="1918576" cy="34675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ปรับปรุงระบบบริหารงานบุคคล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26" name="ตัวเชื่อมต่อตรง 225"/>
          <p:cNvCxnSpPr>
            <a:stCxn id="16" idx="3"/>
          </p:cNvCxnSpPr>
          <p:nvPr/>
        </p:nvCxnSpPr>
        <p:spPr>
          <a:xfrm flipV="1">
            <a:off x="3402303" y="5745449"/>
            <a:ext cx="304870" cy="32022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>
            <a:stCxn id="80" idx="3"/>
            <a:endCxn id="85" idx="1"/>
          </p:cNvCxnSpPr>
          <p:nvPr/>
        </p:nvCxnSpPr>
        <p:spPr>
          <a:xfrm flipV="1">
            <a:off x="4952185" y="5598199"/>
            <a:ext cx="259004" cy="6023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>
            <a:stCxn id="85" idx="3"/>
            <a:endCxn id="40" idx="1"/>
          </p:cNvCxnSpPr>
          <p:nvPr/>
        </p:nvCxnSpPr>
        <p:spPr>
          <a:xfrm flipV="1">
            <a:off x="7129766" y="5351976"/>
            <a:ext cx="181837" cy="24622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>
            <a:stCxn id="41" idx="3"/>
            <a:endCxn id="43" idx="1"/>
          </p:cNvCxnSpPr>
          <p:nvPr/>
        </p:nvCxnSpPr>
        <p:spPr>
          <a:xfrm flipV="1">
            <a:off x="7129766" y="5945571"/>
            <a:ext cx="189627" cy="13278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>
            <a:endCxn id="106" idx="1"/>
          </p:cNvCxnSpPr>
          <p:nvPr/>
        </p:nvCxnSpPr>
        <p:spPr>
          <a:xfrm>
            <a:off x="7184726" y="3179022"/>
            <a:ext cx="137562" cy="101546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27"/>
          <p:cNvSpPr/>
          <p:nvPr/>
        </p:nvSpPr>
        <p:spPr>
          <a:xfrm>
            <a:off x="7334935" y="3434411"/>
            <a:ext cx="1655046" cy="4459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โครงการจ้างครูผู้ทรงคุณค่า (ครูเกษียณ)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9" name="ตัวเชื่อมต่อตรง 8"/>
          <p:cNvCxnSpPr>
            <a:stCxn id="92" idx="3"/>
            <a:endCxn id="86" idx="1"/>
          </p:cNvCxnSpPr>
          <p:nvPr/>
        </p:nvCxnSpPr>
        <p:spPr>
          <a:xfrm>
            <a:off x="7184728" y="2186847"/>
            <a:ext cx="150209" cy="147052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7355679" y="2481947"/>
            <a:ext cx="1655044" cy="3347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DLTV</a:t>
            </a:r>
          </a:p>
        </p:txBody>
      </p:sp>
      <p:cxnSp>
        <p:nvCxnSpPr>
          <p:cNvPr id="3" name="Straight Connector 2"/>
          <p:cNvCxnSpPr>
            <a:endCxn id="84" idx="1"/>
          </p:cNvCxnSpPr>
          <p:nvPr/>
        </p:nvCxnSpPr>
        <p:spPr>
          <a:xfrm>
            <a:off x="7184728" y="1688696"/>
            <a:ext cx="170951" cy="96064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7324494" y="854647"/>
            <a:ext cx="1655044" cy="3573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พัฒนาระบบนิเทศ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69" name="Straight Connector 268"/>
          <p:cNvCxnSpPr>
            <a:endCxn id="135" idx="1"/>
          </p:cNvCxnSpPr>
          <p:nvPr/>
        </p:nvCxnSpPr>
        <p:spPr>
          <a:xfrm>
            <a:off x="7184728" y="1033333"/>
            <a:ext cx="13976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Straight Connector 274"/>
          <p:cNvCxnSpPr>
            <a:endCxn id="27" idx="1"/>
          </p:cNvCxnSpPr>
          <p:nvPr/>
        </p:nvCxnSpPr>
        <p:spPr>
          <a:xfrm>
            <a:off x="5009335" y="368524"/>
            <a:ext cx="252893" cy="1250502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17"/>
          <p:cNvSpPr/>
          <p:nvPr/>
        </p:nvSpPr>
        <p:spPr>
          <a:xfrm>
            <a:off x="3792439" y="678095"/>
            <a:ext cx="1193414" cy="6156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ครูบางส่วนสอนแต่อธิบาย</a:t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หน้าห้องเรียน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09" name="Straight Connector 193"/>
          <p:cNvCxnSpPr>
            <a:stCxn id="13" idx="3"/>
            <a:endCxn id="96" idx="1"/>
          </p:cNvCxnSpPr>
          <p:nvPr/>
        </p:nvCxnSpPr>
        <p:spPr>
          <a:xfrm>
            <a:off x="3465213" y="573967"/>
            <a:ext cx="327226" cy="411939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93"/>
          <p:cNvCxnSpPr>
            <a:stCxn id="13" idx="3"/>
            <a:endCxn id="18" idx="1"/>
          </p:cNvCxnSpPr>
          <p:nvPr/>
        </p:nvCxnSpPr>
        <p:spPr>
          <a:xfrm>
            <a:off x="3465213" y="573967"/>
            <a:ext cx="345718" cy="1032029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97"/>
          <p:cNvCxnSpPr>
            <a:endCxn id="20" idx="1"/>
          </p:cNvCxnSpPr>
          <p:nvPr/>
        </p:nvCxnSpPr>
        <p:spPr>
          <a:xfrm flipV="1">
            <a:off x="4990833" y="406254"/>
            <a:ext cx="256200" cy="60445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97"/>
          <p:cNvCxnSpPr/>
          <p:nvPr/>
        </p:nvCxnSpPr>
        <p:spPr>
          <a:xfrm>
            <a:off x="5020252" y="993776"/>
            <a:ext cx="256200" cy="7038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ounded Rectangle 127"/>
          <p:cNvSpPr/>
          <p:nvPr/>
        </p:nvSpPr>
        <p:spPr>
          <a:xfrm>
            <a:off x="-53827" y="201095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cxnSp>
        <p:nvCxnSpPr>
          <p:cNvPr id="8" name="Straight Connector 7"/>
          <p:cNvCxnSpPr>
            <a:stCxn id="23" idx="3"/>
          </p:cNvCxnSpPr>
          <p:nvPr/>
        </p:nvCxnSpPr>
        <p:spPr>
          <a:xfrm>
            <a:off x="5020253" y="2205836"/>
            <a:ext cx="204505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1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772312" y="5013177"/>
            <a:ext cx="1152128" cy="3530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สร้างภาระให้ครู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539554" y="1695796"/>
            <a:ext cx="1635701" cy="2902425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การทดสอบ</a:t>
            </a:r>
            <a:b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การประเมิน</a:t>
            </a:r>
          </a:p>
          <a:p>
            <a:pPr algn="ctr"/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การประกันคุณภาพและการพัฒนามาตรฐานการศึกษา</a:t>
            </a:r>
            <a:endParaRPr lang="en-US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5190125" y="62389"/>
            <a:ext cx="1618008" cy="720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ระบบการประเมินต้องเป็นส่วนหนึ่งของการปฏิบัติงานของครู</a:t>
            </a:r>
            <a:endParaRPr lang="en-US" sz="14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123512" y="6211924"/>
            <a:ext cx="1921356" cy="5350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สร้าง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Trainers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ด้านการประเมินคุณภาพ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067532" y="492856"/>
            <a:ext cx="1921356" cy="5118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สร้างกรอบมาตรฐานการประเมิน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7104112" y="3356110"/>
            <a:ext cx="1921356" cy="5278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พัฒนาแบบทดสอบการศึกษา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ที่เป็นมาตรฐานระดับชาติ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0" name="Rounded Rectangle 149"/>
          <p:cNvSpPr/>
          <p:nvPr/>
        </p:nvSpPr>
        <p:spPr>
          <a:xfrm>
            <a:off x="2375955" y="2103538"/>
            <a:ext cx="1222429" cy="102670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ระบบการศึกษาต่อในแต่ละระดับ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2" name="Rounded Rectangle 18"/>
          <p:cNvSpPr/>
          <p:nvPr/>
        </p:nvSpPr>
        <p:spPr>
          <a:xfrm>
            <a:off x="3800432" y="3218460"/>
            <a:ext cx="1153229" cy="15638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การประเมินไม่ตอบโจทย์เรื่องทักษะ ความรู้ ความสามารถของผู้เรียน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และสมรรถนะตามที่หลักสูตรกำหนด</a:t>
            </a:r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3709463" y="1505833"/>
            <a:ext cx="1341949" cy="4960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สามารถเลื่อนชั้นได้</a:t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ทั้งที่ไม่ผ่านเกณฑ์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5161193" y="3172608"/>
            <a:ext cx="1675872" cy="711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พัฒนาระบบการทดสอบ วัด ประเมิน และเทียบโอน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735382" y="2090773"/>
            <a:ext cx="1316030" cy="9775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ระบบรับตรง/การเก็บสะสมหน่วย</a:t>
            </a:r>
            <a:r>
              <a:rPr lang="th-TH" sz="14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กิต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ในขณะที่ยังไม่จบการศึกษาขั้นพื้นฐาน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7013103" y="2374103"/>
            <a:ext cx="2031766" cy="8443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ระบบทดสอบเพื่อประเมินผ่านหรือซ้ำชั้นในชั้น ป.3 ป.6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และ ม.3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72" name="Straight Connector 171"/>
          <p:cNvCxnSpPr>
            <a:stCxn id="128" idx="3"/>
            <a:endCxn id="150" idx="1"/>
          </p:cNvCxnSpPr>
          <p:nvPr/>
        </p:nvCxnSpPr>
        <p:spPr>
          <a:xfrm flipV="1">
            <a:off x="2175253" y="2616885"/>
            <a:ext cx="200700" cy="530122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128" idx="3"/>
          </p:cNvCxnSpPr>
          <p:nvPr/>
        </p:nvCxnSpPr>
        <p:spPr>
          <a:xfrm flipV="1">
            <a:off x="2175255" y="1004695"/>
            <a:ext cx="134837" cy="2142312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/>
          <p:cNvCxnSpPr>
            <a:stCxn id="150" idx="3"/>
            <a:endCxn id="153" idx="1"/>
          </p:cNvCxnSpPr>
          <p:nvPr/>
        </p:nvCxnSpPr>
        <p:spPr>
          <a:xfrm flipV="1">
            <a:off x="3598384" y="1753856"/>
            <a:ext cx="111079" cy="86303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/>
          <p:cNvCxnSpPr>
            <a:stCxn id="150" idx="3"/>
            <a:endCxn id="156" idx="1"/>
          </p:cNvCxnSpPr>
          <p:nvPr/>
        </p:nvCxnSpPr>
        <p:spPr>
          <a:xfrm flipV="1">
            <a:off x="3598382" y="2579541"/>
            <a:ext cx="136998" cy="3734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endCxn id="152" idx="1"/>
          </p:cNvCxnSpPr>
          <p:nvPr/>
        </p:nvCxnSpPr>
        <p:spPr>
          <a:xfrm flipV="1">
            <a:off x="3631001" y="4000361"/>
            <a:ext cx="169431" cy="49376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Rounded Rectangle 397"/>
          <p:cNvSpPr/>
          <p:nvPr/>
        </p:nvSpPr>
        <p:spPr>
          <a:xfrm>
            <a:off x="2333621" y="5556895"/>
            <a:ext cx="1222429" cy="10050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การประเมินสถานศึกษา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0" name="Straight Connector 399"/>
          <p:cNvCxnSpPr>
            <a:stCxn id="128" idx="3"/>
            <a:endCxn id="398" idx="1"/>
          </p:cNvCxnSpPr>
          <p:nvPr/>
        </p:nvCxnSpPr>
        <p:spPr>
          <a:xfrm>
            <a:off x="2175253" y="3147007"/>
            <a:ext cx="158366" cy="2912392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157"/>
          <p:cNvSpPr/>
          <p:nvPr/>
        </p:nvSpPr>
        <p:spPr>
          <a:xfrm>
            <a:off x="2333621" y="377322"/>
            <a:ext cx="1222429" cy="11285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ประเมินครู</a:t>
            </a:r>
          </a:p>
        </p:txBody>
      </p:sp>
      <p:sp>
        <p:nvSpPr>
          <p:cNvPr id="51" name="Rounded Rectangle 12"/>
          <p:cNvSpPr/>
          <p:nvPr/>
        </p:nvSpPr>
        <p:spPr>
          <a:xfrm>
            <a:off x="2429882" y="3795818"/>
            <a:ext cx="1222429" cy="87805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ประเมินผลสัมฤทธิ์ของผู้เรียน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Rectangle 136"/>
          <p:cNvSpPr/>
          <p:nvPr/>
        </p:nvSpPr>
        <p:spPr>
          <a:xfrm>
            <a:off x="5196368" y="866153"/>
            <a:ext cx="1618008" cy="8296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ประเมิน</a:t>
            </a:r>
            <a:r>
              <a:rPr lang="th-TH" sz="16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ฐานะให้สอดคล้องกับผลสัมฤทธิ์ทางการเรียน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Rectangle 162"/>
          <p:cNvSpPr/>
          <p:nvPr/>
        </p:nvSpPr>
        <p:spPr>
          <a:xfrm>
            <a:off x="7111076" y="4066412"/>
            <a:ext cx="1921356" cy="7524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สร้างเครื่องมือ ระบบและวิธีการประเมิน/ประกันคุณภาพ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Rectangle 162"/>
          <p:cNvSpPr/>
          <p:nvPr/>
        </p:nvSpPr>
        <p:spPr>
          <a:xfrm>
            <a:off x="5077857" y="5881290"/>
            <a:ext cx="1921356" cy="8657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พัฒนาคุณภาพ </a:t>
            </a:r>
          </a:p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ผู้ประเมิน/ประกันคุณภาพ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" name="Rectangle 162"/>
          <p:cNvSpPr/>
          <p:nvPr/>
        </p:nvSpPr>
        <p:spPr>
          <a:xfrm>
            <a:off x="7123512" y="4941702"/>
            <a:ext cx="1921356" cy="49603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พัฒนาระบบ</a:t>
            </a:r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ICT</a:t>
            </a: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เพื่อการทดสอบ</a:t>
            </a:r>
            <a:b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และประเมินผล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9" name="Rectangle 191"/>
          <p:cNvSpPr/>
          <p:nvPr/>
        </p:nvSpPr>
        <p:spPr>
          <a:xfrm>
            <a:off x="3772312" y="5455160"/>
            <a:ext cx="1152128" cy="4960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ตัวชี้วัด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มีจำนวนมาก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" name="Rectangle 406"/>
          <p:cNvSpPr/>
          <p:nvPr/>
        </p:nvSpPr>
        <p:spPr>
          <a:xfrm>
            <a:off x="5183394" y="4006727"/>
            <a:ext cx="1618624" cy="1182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ปรับปรุงการประเมินผลเพื่อการพัฒนาคุณภาพผู้เรียน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2" name="Rectangle 191"/>
          <p:cNvSpPr/>
          <p:nvPr/>
        </p:nvSpPr>
        <p:spPr>
          <a:xfrm>
            <a:off x="3772312" y="6059230"/>
            <a:ext cx="1152128" cy="7364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การประเมินภายในภายนอกไม่สอดคล้องกัน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Rectangle 406"/>
          <p:cNvSpPr/>
          <p:nvPr/>
        </p:nvSpPr>
        <p:spPr>
          <a:xfrm>
            <a:off x="5076603" y="5294299"/>
            <a:ext cx="1952436" cy="466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กำหนดตัวชี้วัดใหม่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Rectangle 162"/>
          <p:cNvSpPr/>
          <p:nvPr/>
        </p:nvSpPr>
        <p:spPr>
          <a:xfrm>
            <a:off x="7125248" y="5617976"/>
            <a:ext cx="1921356" cy="49603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ตั้งคณะกรรมการร่วม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(สมศ.</a:t>
            </a:r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กับศธ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Rectangle 155"/>
          <p:cNvSpPr/>
          <p:nvPr/>
        </p:nvSpPr>
        <p:spPr>
          <a:xfrm>
            <a:off x="3687744" y="62388"/>
            <a:ext cx="1265917" cy="13503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ไม่นำผลสัมฤทธิ์ของผู้เรียนมาเป็นตัวชี้วัดหลักในการเลื่อน</a:t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ฐานะและพิจารณาความดีความชอบ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8" name="Rectangle 136"/>
          <p:cNvSpPr/>
          <p:nvPr/>
        </p:nvSpPr>
        <p:spPr>
          <a:xfrm>
            <a:off x="7183258" y="1144662"/>
            <a:ext cx="1618008" cy="11022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กำหนดแนวทางที่ชัดเจนในการคัดเลือกบุคคลเข้าศึกษาต่อในระดับอุดมศึกษา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4" name="Rectangle 154"/>
          <p:cNvSpPr/>
          <p:nvPr/>
        </p:nvSpPr>
        <p:spPr>
          <a:xfrm>
            <a:off x="5198948" y="1836543"/>
            <a:ext cx="1675872" cy="10758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8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สร้างระบบการส่งต่อ/คัดเลือกเพื่อศึกษาในแต่ละช่วงชั้นที่มีประสิทธิภาพ</a:t>
            </a:r>
          </a:p>
        </p:txBody>
      </p:sp>
      <p:cxnSp>
        <p:nvCxnSpPr>
          <p:cNvPr id="3" name="ตัวเชื่อมต่อตรง 2"/>
          <p:cNvCxnSpPr>
            <a:stCxn id="128" idx="3"/>
            <a:endCxn id="51" idx="1"/>
          </p:cNvCxnSpPr>
          <p:nvPr/>
        </p:nvCxnSpPr>
        <p:spPr>
          <a:xfrm>
            <a:off x="2175255" y="3147007"/>
            <a:ext cx="254627" cy="1087838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ตัวเชื่อมต่อตรง 4"/>
          <p:cNvCxnSpPr>
            <a:stCxn id="50" idx="3"/>
            <a:endCxn id="84" idx="1"/>
          </p:cNvCxnSpPr>
          <p:nvPr/>
        </p:nvCxnSpPr>
        <p:spPr>
          <a:xfrm flipV="1">
            <a:off x="3556048" y="737582"/>
            <a:ext cx="131694" cy="20399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>
            <a:stCxn id="398" idx="3"/>
          </p:cNvCxnSpPr>
          <p:nvPr/>
        </p:nvCxnSpPr>
        <p:spPr>
          <a:xfrm flipV="1">
            <a:off x="3556050" y="5189718"/>
            <a:ext cx="179332" cy="86968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>
            <a:stCxn id="398" idx="3"/>
            <a:endCxn id="69" idx="1"/>
          </p:cNvCxnSpPr>
          <p:nvPr/>
        </p:nvCxnSpPr>
        <p:spPr>
          <a:xfrm flipV="1">
            <a:off x="3556050" y="5703173"/>
            <a:ext cx="216262" cy="3562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>
            <a:stCxn id="398" idx="3"/>
            <a:endCxn id="72" idx="1"/>
          </p:cNvCxnSpPr>
          <p:nvPr/>
        </p:nvCxnSpPr>
        <p:spPr>
          <a:xfrm>
            <a:off x="3556050" y="6059403"/>
            <a:ext cx="216262" cy="36803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>
            <a:stCxn id="84" idx="3"/>
            <a:endCxn id="139" idx="1"/>
          </p:cNvCxnSpPr>
          <p:nvPr/>
        </p:nvCxnSpPr>
        <p:spPr>
          <a:xfrm flipV="1">
            <a:off x="4953659" y="422680"/>
            <a:ext cx="236466" cy="31490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>
            <a:endCxn id="57" idx="1"/>
          </p:cNvCxnSpPr>
          <p:nvPr/>
        </p:nvCxnSpPr>
        <p:spPr>
          <a:xfrm>
            <a:off x="4953659" y="748772"/>
            <a:ext cx="242709" cy="53220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>
            <a:endCxn id="114" idx="1"/>
          </p:cNvCxnSpPr>
          <p:nvPr/>
        </p:nvCxnSpPr>
        <p:spPr>
          <a:xfrm>
            <a:off x="5075015" y="1869966"/>
            <a:ext cx="123935" cy="504503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>
            <a:stCxn id="156" idx="3"/>
            <a:endCxn id="114" idx="1"/>
          </p:cNvCxnSpPr>
          <p:nvPr/>
        </p:nvCxnSpPr>
        <p:spPr>
          <a:xfrm flipV="1">
            <a:off x="5051412" y="2374470"/>
            <a:ext cx="147538" cy="20507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>
            <a:stCxn id="114" idx="3"/>
            <a:endCxn id="98" idx="1"/>
          </p:cNvCxnSpPr>
          <p:nvPr/>
        </p:nvCxnSpPr>
        <p:spPr>
          <a:xfrm flipV="1">
            <a:off x="6874822" y="1695796"/>
            <a:ext cx="308438" cy="6786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>
            <a:stCxn id="139" idx="3"/>
            <a:endCxn id="142" idx="1"/>
          </p:cNvCxnSpPr>
          <p:nvPr/>
        </p:nvCxnSpPr>
        <p:spPr>
          <a:xfrm>
            <a:off x="6808135" y="422677"/>
            <a:ext cx="259399" cy="326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stCxn id="57" idx="3"/>
            <a:endCxn id="142" idx="1"/>
          </p:cNvCxnSpPr>
          <p:nvPr/>
        </p:nvCxnSpPr>
        <p:spPr>
          <a:xfrm flipV="1">
            <a:off x="6814377" y="748776"/>
            <a:ext cx="253156" cy="5321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>
            <a:endCxn id="155" idx="1"/>
          </p:cNvCxnSpPr>
          <p:nvPr/>
        </p:nvCxnSpPr>
        <p:spPr>
          <a:xfrm flipV="1">
            <a:off x="4953659" y="3528290"/>
            <a:ext cx="207534" cy="538118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>
            <a:stCxn id="152" idx="3"/>
            <a:endCxn id="71" idx="1"/>
          </p:cNvCxnSpPr>
          <p:nvPr/>
        </p:nvCxnSpPr>
        <p:spPr>
          <a:xfrm>
            <a:off x="4953659" y="4000361"/>
            <a:ext cx="229734" cy="59785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>
            <a:stCxn id="17" idx="3"/>
            <a:endCxn id="73" idx="1"/>
          </p:cNvCxnSpPr>
          <p:nvPr/>
        </p:nvCxnSpPr>
        <p:spPr>
          <a:xfrm>
            <a:off x="4924440" y="5189714"/>
            <a:ext cx="152165" cy="338048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>
            <a:stCxn id="69" idx="3"/>
            <a:endCxn id="63" idx="1"/>
          </p:cNvCxnSpPr>
          <p:nvPr/>
        </p:nvCxnSpPr>
        <p:spPr>
          <a:xfrm>
            <a:off x="4924440" y="5703177"/>
            <a:ext cx="153419" cy="61096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>
            <a:stCxn id="72" idx="3"/>
            <a:endCxn id="63" idx="1"/>
          </p:cNvCxnSpPr>
          <p:nvPr/>
        </p:nvCxnSpPr>
        <p:spPr>
          <a:xfrm flipV="1">
            <a:off x="4924440" y="6314138"/>
            <a:ext cx="153419" cy="113294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>
            <a:stCxn id="155" idx="3"/>
          </p:cNvCxnSpPr>
          <p:nvPr/>
        </p:nvCxnSpPr>
        <p:spPr>
          <a:xfrm flipV="1">
            <a:off x="6837065" y="2970443"/>
            <a:ext cx="176037" cy="5578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>
            <a:stCxn id="71" idx="3"/>
            <a:endCxn id="62" idx="1"/>
          </p:cNvCxnSpPr>
          <p:nvPr/>
        </p:nvCxnSpPr>
        <p:spPr>
          <a:xfrm flipV="1">
            <a:off x="6802019" y="4442644"/>
            <a:ext cx="309059" cy="1555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ตัวเชื่อมต่อตรง 42"/>
          <p:cNvCxnSpPr>
            <a:stCxn id="71" idx="3"/>
            <a:endCxn id="146" idx="1"/>
          </p:cNvCxnSpPr>
          <p:nvPr/>
        </p:nvCxnSpPr>
        <p:spPr>
          <a:xfrm flipV="1">
            <a:off x="6802019" y="3620044"/>
            <a:ext cx="302095" cy="97817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>
            <a:stCxn id="73" idx="3"/>
            <a:endCxn id="66" idx="1"/>
          </p:cNvCxnSpPr>
          <p:nvPr/>
        </p:nvCxnSpPr>
        <p:spPr>
          <a:xfrm flipV="1">
            <a:off x="7029041" y="5189719"/>
            <a:ext cx="94473" cy="3380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>
            <a:stCxn id="63" idx="3"/>
            <a:endCxn id="74" idx="1"/>
          </p:cNvCxnSpPr>
          <p:nvPr/>
        </p:nvCxnSpPr>
        <p:spPr>
          <a:xfrm flipV="1">
            <a:off x="6999215" y="5865993"/>
            <a:ext cx="126035" cy="44814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>
            <a:stCxn id="63" idx="3"/>
            <a:endCxn id="141" idx="1"/>
          </p:cNvCxnSpPr>
          <p:nvPr/>
        </p:nvCxnSpPr>
        <p:spPr>
          <a:xfrm>
            <a:off x="6999215" y="6314142"/>
            <a:ext cx="124299" cy="16531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127"/>
          <p:cNvSpPr/>
          <p:nvPr/>
        </p:nvSpPr>
        <p:spPr>
          <a:xfrm>
            <a:off x="-53827" y="174425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cxnSp>
        <p:nvCxnSpPr>
          <p:cNvPr id="4" name="Straight Connector 3"/>
          <p:cNvCxnSpPr>
            <a:stCxn id="69" idx="3"/>
            <a:endCxn id="73" idx="1"/>
          </p:cNvCxnSpPr>
          <p:nvPr/>
        </p:nvCxnSpPr>
        <p:spPr>
          <a:xfrm flipV="1">
            <a:off x="4924440" y="5527766"/>
            <a:ext cx="152164" cy="17541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936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2310092" y="380360"/>
            <a:ext cx="1222429" cy="106336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ขาดกำลังแรงงานสายวิชาชีพ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77326" y="737314"/>
            <a:ext cx="1152128" cy="3494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คนเรียนน้อย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26104" y="1443724"/>
            <a:ext cx="1606136" cy="274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จบแล้วมีงานทำ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35080" y="118682"/>
            <a:ext cx="1921356" cy="26167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สร้างค่านิยมอาชีวศึกษา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54658" y="4461196"/>
            <a:ext cx="1921356" cy="33847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อาชีวศึกษาเป็นเลิศ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54658" y="2303132"/>
            <a:ext cx="1921356" cy="3016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ทวิภาคี 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11561" y="1506800"/>
            <a:ext cx="1563693" cy="32128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การผลิต พัฒนากำลังคนและงานวิจัย </a:t>
            </a:r>
            <a:b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ที่สอดคล้องกับความต้องการของการพัฒนาประเทศ</a:t>
            </a:r>
            <a:endParaRPr lang="en-US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5121250" y="1123466"/>
            <a:ext cx="1610990" cy="274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มีความก้าวหน้าในอาชีพ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121250" y="799258"/>
            <a:ext cx="1610990" cy="274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มีความปลอดภัย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5121250" y="489371"/>
            <a:ext cx="1610990" cy="274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สร้างค่านิยม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5121250" y="46204"/>
            <a:ext cx="1610990" cy="4066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สร้างทัศนคติเชิงบวกให้กับผู้ปกครอง</a:t>
            </a:r>
            <a:endParaRPr lang="en-US" sz="14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043132" y="1856562"/>
            <a:ext cx="1921356" cy="3483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อาชีวศึกษาไทยเป็น </a:t>
            </a:r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Hub ASEAN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7035080" y="1260499"/>
            <a:ext cx="1921356" cy="4926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มหาวิทยาลัยเปิดปริญญาตรี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ในสายวิชาชีพ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142737" y="4186466"/>
            <a:ext cx="1589504" cy="5331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เปิดหลักสูตรที่เป็นไปตามความต้องการของตลาดแรงงาน</a:t>
            </a:r>
            <a:endParaRPr lang="en-US" sz="12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5126104" y="2263971"/>
            <a:ext cx="1606136" cy="5080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พัฒนาทักษะอาชีพให้ตรงตามความต้องการตลาดแรงงาน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7054658" y="3852626"/>
            <a:ext cx="1921356" cy="5278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ปรับเกณฑ์การสรรหา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และบรรจุครูสายวิชาชีพ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5126104" y="1778114"/>
            <a:ext cx="1606136" cy="426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เพิ่มสัดส่วนผู้เรียนอาชีวศึกษา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035080" y="469645"/>
            <a:ext cx="1921356" cy="26167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การให้ทุนศึกษาด้านวิชาชีพ</a:t>
            </a:r>
            <a:r>
              <a: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TTS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7035080" y="824510"/>
            <a:ext cx="1921356" cy="2984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ทวิศึกษา 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0" name="Rounded Rectangle 149"/>
          <p:cNvSpPr/>
          <p:nvPr/>
        </p:nvSpPr>
        <p:spPr>
          <a:xfrm>
            <a:off x="2375955" y="1778117"/>
            <a:ext cx="1222429" cy="156698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มาตรฐานฝีมือ</a:t>
            </a:r>
            <a:b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ยังไม่เป็นที่ยอมรับ</a:t>
            </a: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จากสถานประกอบการ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123676" y="3595395"/>
            <a:ext cx="1608564" cy="5465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ส่งเสริมความเป็นเลิศเฉพาะด้านให้กับสถานศึกษา</a:t>
            </a:r>
          </a:p>
        </p:txBody>
      </p:sp>
      <p:sp>
        <p:nvSpPr>
          <p:cNvPr id="152" name="Rounded Rectangle 18"/>
          <p:cNvSpPr/>
          <p:nvPr/>
        </p:nvSpPr>
        <p:spPr>
          <a:xfrm>
            <a:off x="3777557" y="3358961"/>
            <a:ext cx="1153229" cy="5728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คนจบปริญญา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ตกงาน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3688009" y="1325870"/>
            <a:ext cx="1152128" cy="50978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สื่ออุปกรณ์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ไม่ทันสมัย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5116396" y="2828229"/>
            <a:ext cx="1615844" cy="711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เปิดโอกาสให้บุคคลที่มีความเชี่ยวชาญเฉพาะมาเป็นครูอาชีวศึกษา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738955" y="2715190"/>
            <a:ext cx="1152128" cy="50978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ขาดแคลนครูในสาขาเฉพาะ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7043132" y="4904326"/>
            <a:ext cx="1921356" cy="33847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อุดมศึกษาเป็นเลิศ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2409362" y="3587556"/>
            <a:ext cx="1222429" cy="175064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การผลิตบัณฑิต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ในสาขาวิชาที่ไม่เป็นไปตามความต้องการของประเทศ ทั้งในเชิงปริมาณและคุณภาพ</a:t>
            </a:r>
          </a:p>
        </p:txBody>
      </p:sp>
      <p:sp>
        <p:nvSpPr>
          <p:cNvPr id="159" name="Rectangle 158"/>
          <p:cNvSpPr/>
          <p:nvPr/>
        </p:nvSpPr>
        <p:spPr>
          <a:xfrm>
            <a:off x="5126714" y="4763544"/>
            <a:ext cx="1605528" cy="6704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กำหนดบทบาทของสถานศึกษาในการผลิตนักศึกษาให้ชัดเจน</a:t>
            </a:r>
          </a:p>
        </p:txBody>
      </p:sp>
      <p:sp>
        <p:nvSpPr>
          <p:cNvPr id="161" name="Rounded Rectangle 18"/>
          <p:cNvSpPr/>
          <p:nvPr/>
        </p:nvSpPr>
        <p:spPr>
          <a:xfrm>
            <a:off x="3790680" y="4099858"/>
            <a:ext cx="1153229" cy="5728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บัณฑิตที่จบไม่มีศักยภาพ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054658" y="5338204"/>
            <a:ext cx="1921356" cy="343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ให้ทุนกู้ยืมในสาขาที่ขาดแคลน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7054658" y="5819598"/>
            <a:ext cx="1921356" cy="4519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สอนภาษาอังกฤษให้กับนักศึกษาอาชีวะที่จบไปแล้ว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5136855" y="5476156"/>
            <a:ext cx="1595388" cy="5694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ส่งเสริมทักษะจำเป็นสำหรับการทำงานควบคู่กับวิชาการ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70" name="Straight Connector 169"/>
          <p:cNvCxnSpPr>
            <a:stCxn id="128" idx="3"/>
            <a:endCxn id="158" idx="1"/>
          </p:cNvCxnSpPr>
          <p:nvPr/>
        </p:nvCxnSpPr>
        <p:spPr>
          <a:xfrm>
            <a:off x="2175255" y="3113204"/>
            <a:ext cx="234107" cy="1349679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>
            <a:stCxn id="128" idx="3"/>
            <a:endCxn id="150" idx="1"/>
          </p:cNvCxnSpPr>
          <p:nvPr/>
        </p:nvCxnSpPr>
        <p:spPr>
          <a:xfrm flipV="1">
            <a:off x="2175253" y="2561613"/>
            <a:ext cx="200700" cy="551591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>
            <a:stCxn id="13" idx="3"/>
            <a:endCxn id="17" idx="1"/>
          </p:cNvCxnSpPr>
          <p:nvPr/>
        </p:nvCxnSpPr>
        <p:spPr>
          <a:xfrm>
            <a:off x="3532519" y="912040"/>
            <a:ext cx="144806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stCxn id="17" idx="3"/>
            <a:endCxn id="139" idx="1"/>
          </p:cNvCxnSpPr>
          <p:nvPr/>
        </p:nvCxnSpPr>
        <p:spPr>
          <a:xfrm flipV="1">
            <a:off x="4829455" y="249521"/>
            <a:ext cx="291797" cy="662519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>
            <a:stCxn id="17" idx="3"/>
            <a:endCxn id="138" idx="1"/>
          </p:cNvCxnSpPr>
          <p:nvPr/>
        </p:nvCxnSpPr>
        <p:spPr>
          <a:xfrm flipV="1">
            <a:off x="4829455" y="626408"/>
            <a:ext cx="291797" cy="285632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>
            <a:stCxn id="17" idx="3"/>
            <a:endCxn id="147" idx="1"/>
          </p:cNvCxnSpPr>
          <p:nvPr/>
        </p:nvCxnSpPr>
        <p:spPr>
          <a:xfrm>
            <a:off x="4829455" y="912041"/>
            <a:ext cx="296651" cy="1079449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>
            <a:stCxn id="17" idx="3"/>
            <a:endCxn id="20" idx="1"/>
          </p:cNvCxnSpPr>
          <p:nvPr/>
        </p:nvCxnSpPr>
        <p:spPr>
          <a:xfrm>
            <a:off x="4829455" y="912040"/>
            <a:ext cx="296651" cy="668718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17" idx="3"/>
            <a:endCxn id="137" idx="1"/>
          </p:cNvCxnSpPr>
          <p:nvPr/>
        </p:nvCxnSpPr>
        <p:spPr>
          <a:xfrm>
            <a:off x="4829455" y="912040"/>
            <a:ext cx="291797" cy="24252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>
            <a:stCxn id="17" idx="3"/>
            <a:endCxn id="136" idx="1"/>
          </p:cNvCxnSpPr>
          <p:nvPr/>
        </p:nvCxnSpPr>
        <p:spPr>
          <a:xfrm>
            <a:off x="4829455" y="912040"/>
            <a:ext cx="291797" cy="348460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128" idx="3"/>
            <a:endCxn id="13" idx="1"/>
          </p:cNvCxnSpPr>
          <p:nvPr/>
        </p:nvCxnSpPr>
        <p:spPr>
          <a:xfrm flipV="1">
            <a:off x="2175255" y="912040"/>
            <a:ext cx="134837" cy="2201160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>
            <a:stCxn id="139" idx="3"/>
            <a:endCxn id="21" idx="1"/>
          </p:cNvCxnSpPr>
          <p:nvPr/>
        </p:nvCxnSpPr>
        <p:spPr>
          <a:xfrm>
            <a:off x="6732241" y="249521"/>
            <a:ext cx="3028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>
            <a:stCxn id="138" idx="3"/>
            <a:endCxn id="21" idx="1"/>
          </p:cNvCxnSpPr>
          <p:nvPr/>
        </p:nvCxnSpPr>
        <p:spPr>
          <a:xfrm flipV="1">
            <a:off x="6732241" y="249524"/>
            <a:ext cx="302840" cy="3768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stCxn id="147" idx="3"/>
            <a:endCxn id="142" idx="1"/>
          </p:cNvCxnSpPr>
          <p:nvPr/>
        </p:nvCxnSpPr>
        <p:spPr>
          <a:xfrm flipV="1">
            <a:off x="6732241" y="1506802"/>
            <a:ext cx="302840" cy="484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>
            <a:stCxn id="20" idx="3"/>
            <a:endCxn id="142" idx="1"/>
          </p:cNvCxnSpPr>
          <p:nvPr/>
        </p:nvCxnSpPr>
        <p:spPr>
          <a:xfrm flipV="1">
            <a:off x="6732241" y="1506800"/>
            <a:ext cx="302840" cy="739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>
            <a:stCxn id="147" idx="3"/>
            <a:endCxn id="149" idx="1"/>
          </p:cNvCxnSpPr>
          <p:nvPr/>
        </p:nvCxnSpPr>
        <p:spPr>
          <a:xfrm flipV="1">
            <a:off x="6732241" y="973750"/>
            <a:ext cx="302840" cy="10177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>
            <a:stCxn id="147" idx="3"/>
            <a:endCxn id="148" idx="1"/>
          </p:cNvCxnSpPr>
          <p:nvPr/>
        </p:nvCxnSpPr>
        <p:spPr>
          <a:xfrm flipV="1">
            <a:off x="6732241" y="600488"/>
            <a:ext cx="302840" cy="13910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>
            <a:stCxn id="20" idx="3"/>
          </p:cNvCxnSpPr>
          <p:nvPr/>
        </p:nvCxnSpPr>
        <p:spPr>
          <a:xfrm>
            <a:off x="6732240" y="1580760"/>
            <a:ext cx="319608" cy="17643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>
            <a:stCxn id="136" idx="3"/>
          </p:cNvCxnSpPr>
          <p:nvPr/>
        </p:nvCxnSpPr>
        <p:spPr>
          <a:xfrm>
            <a:off x="6732240" y="1260504"/>
            <a:ext cx="319608" cy="208460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/>
          <p:cNvCxnSpPr>
            <a:stCxn id="137" idx="3"/>
            <a:endCxn id="21" idx="1"/>
          </p:cNvCxnSpPr>
          <p:nvPr/>
        </p:nvCxnSpPr>
        <p:spPr>
          <a:xfrm flipV="1">
            <a:off x="6732241" y="249521"/>
            <a:ext cx="302840" cy="6867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/>
          <p:cNvCxnSpPr>
            <a:stCxn id="150" idx="3"/>
            <a:endCxn id="153" idx="1"/>
          </p:cNvCxnSpPr>
          <p:nvPr/>
        </p:nvCxnSpPr>
        <p:spPr>
          <a:xfrm flipV="1">
            <a:off x="3598384" y="1580760"/>
            <a:ext cx="89627" cy="980851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/>
          <p:cNvCxnSpPr>
            <a:stCxn id="150" idx="3"/>
            <a:endCxn id="156" idx="1"/>
          </p:cNvCxnSpPr>
          <p:nvPr/>
        </p:nvCxnSpPr>
        <p:spPr>
          <a:xfrm>
            <a:off x="3598382" y="2561613"/>
            <a:ext cx="140572" cy="408469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stCxn id="158" idx="3"/>
            <a:endCxn id="152" idx="1"/>
          </p:cNvCxnSpPr>
          <p:nvPr/>
        </p:nvCxnSpPr>
        <p:spPr>
          <a:xfrm flipV="1">
            <a:off x="3631789" y="3645372"/>
            <a:ext cx="145766" cy="817511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>
            <a:stCxn id="158" idx="3"/>
            <a:endCxn id="161" idx="1"/>
          </p:cNvCxnSpPr>
          <p:nvPr/>
        </p:nvCxnSpPr>
        <p:spPr>
          <a:xfrm flipV="1">
            <a:off x="3631790" y="4386265"/>
            <a:ext cx="158889" cy="76614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>
            <a:stCxn id="153" idx="3"/>
            <a:endCxn id="144" idx="1"/>
          </p:cNvCxnSpPr>
          <p:nvPr/>
        </p:nvCxnSpPr>
        <p:spPr>
          <a:xfrm>
            <a:off x="4840139" y="1580758"/>
            <a:ext cx="285967" cy="937232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>
            <a:stCxn id="153" idx="3"/>
            <a:endCxn id="155" idx="1"/>
          </p:cNvCxnSpPr>
          <p:nvPr/>
        </p:nvCxnSpPr>
        <p:spPr>
          <a:xfrm>
            <a:off x="4840139" y="1580761"/>
            <a:ext cx="276259" cy="1603153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>
            <a:stCxn id="156" idx="3"/>
            <a:endCxn id="155" idx="1"/>
          </p:cNvCxnSpPr>
          <p:nvPr/>
        </p:nvCxnSpPr>
        <p:spPr>
          <a:xfrm>
            <a:off x="4891082" y="2970082"/>
            <a:ext cx="225314" cy="213833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Straight Connector 231"/>
          <p:cNvCxnSpPr>
            <a:stCxn id="153" idx="3"/>
            <a:endCxn id="151" idx="1"/>
          </p:cNvCxnSpPr>
          <p:nvPr/>
        </p:nvCxnSpPr>
        <p:spPr>
          <a:xfrm>
            <a:off x="4840139" y="1580758"/>
            <a:ext cx="283539" cy="2287888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>
            <a:stCxn id="152" idx="3"/>
            <a:endCxn id="151" idx="1"/>
          </p:cNvCxnSpPr>
          <p:nvPr/>
        </p:nvCxnSpPr>
        <p:spPr>
          <a:xfrm>
            <a:off x="4930785" y="3645368"/>
            <a:ext cx="192892" cy="223278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>
            <a:stCxn id="152" idx="3"/>
            <a:endCxn id="143" idx="1"/>
          </p:cNvCxnSpPr>
          <p:nvPr/>
        </p:nvCxnSpPr>
        <p:spPr>
          <a:xfrm>
            <a:off x="4930784" y="3645369"/>
            <a:ext cx="211953" cy="807665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Connector 238"/>
          <p:cNvCxnSpPr>
            <a:stCxn id="152" idx="3"/>
            <a:endCxn id="159" idx="1"/>
          </p:cNvCxnSpPr>
          <p:nvPr/>
        </p:nvCxnSpPr>
        <p:spPr>
          <a:xfrm>
            <a:off x="4930784" y="3645370"/>
            <a:ext cx="195930" cy="1453425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>
            <a:stCxn id="161" idx="3"/>
            <a:endCxn id="164" idx="1"/>
          </p:cNvCxnSpPr>
          <p:nvPr/>
        </p:nvCxnSpPr>
        <p:spPr>
          <a:xfrm>
            <a:off x="4943907" y="4386265"/>
            <a:ext cx="192948" cy="1374592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>
            <a:stCxn id="164" idx="3"/>
            <a:endCxn id="163" idx="1"/>
          </p:cNvCxnSpPr>
          <p:nvPr/>
        </p:nvCxnSpPr>
        <p:spPr>
          <a:xfrm>
            <a:off x="6732244" y="5760859"/>
            <a:ext cx="322415" cy="28470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/>
          <p:cNvCxnSpPr>
            <a:stCxn id="151" idx="3"/>
            <a:endCxn id="22" idx="1"/>
          </p:cNvCxnSpPr>
          <p:nvPr/>
        </p:nvCxnSpPr>
        <p:spPr>
          <a:xfrm>
            <a:off x="6732241" y="3868650"/>
            <a:ext cx="322418" cy="76178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246"/>
          <p:cNvCxnSpPr>
            <a:stCxn id="155" idx="3"/>
            <a:endCxn id="146" idx="1"/>
          </p:cNvCxnSpPr>
          <p:nvPr/>
        </p:nvCxnSpPr>
        <p:spPr>
          <a:xfrm>
            <a:off x="6732241" y="3183911"/>
            <a:ext cx="322418" cy="93264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>
            <a:stCxn id="151" idx="3"/>
            <a:endCxn id="157" idx="1"/>
          </p:cNvCxnSpPr>
          <p:nvPr/>
        </p:nvCxnSpPr>
        <p:spPr>
          <a:xfrm>
            <a:off x="6732241" y="3868650"/>
            <a:ext cx="310892" cy="12049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143" idx="3"/>
            <a:endCxn id="162" idx="1"/>
          </p:cNvCxnSpPr>
          <p:nvPr/>
        </p:nvCxnSpPr>
        <p:spPr>
          <a:xfrm>
            <a:off x="6732242" y="4453035"/>
            <a:ext cx="322417" cy="10570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>
            <a:stCxn id="159" idx="3"/>
            <a:endCxn id="162" idx="1"/>
          </p:cNvCxnSpPr>
          <p:nvPr/>
        </p:nvCxnSpPr>
        <p:spPr>
          <a:xfrm>
            <a:off x="6732242" y="5098795"/>
            <a:ext cx="322416" cy="4112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/>
          <p:cNvCxnSpPr>
            <a:stCxn id="159" idx="3"/>
            <a:endCxn id="157" idx="1"/>
          </p:cNvCxnSpPr>
          <p:nvPr/>
        </p:nvCxnSpPr>
        <p:spPr>
          <a:xfrm flipV="1">
            <a:off x="6732242" y="5073561"/>
            <a:ext cx="310890" cy="252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/>
          <p:cNvCxnSpPr>
            <a:stCxn id="144" idx="3"/>
          </p:cNvCxnSpPr>
          <p:nvPr/>
        </p:nvCxnSpPr>
        <p:spPr>
          <a:xfrm>
            <a:off x="6732240" y="2517994"/>
            <a:ext cx="319608" cy="8271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>
            <a:stCxn id="151" idx="3"/>
            <a:endCxn id="141" idx="1"/>
          </p:cNvCxnSpPr>
          <p:nvPr/>
        </p:nvCxnSpPr>
        <p:spPr>
          <a:xfrm flipV="1">
            <a:off x="6732241" y="2030715"/>
            <a:ext cx="310892" cy="18379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Rounded Rectangle 397"/>
          <p:cNvSpPr/>
          <p:nvPr/>
        </p:nvSpPr>
        <p:spPr>
          <a:xfrm>
            <a:off x="2333621" y="5434045"/>
            <a:ext cx="1222429" cy="13120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งานวิจัย</a:t>
            </a:r>
            <a:b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ไม่สามารถนำไปใช้งานได้จริง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0" name="Straight Connector 399"/>
          <p:cNvCxnSpPr>
            <a:stCxn id="128" idx="3"/>
            <a:endCxn id="398" idx="1"/>
          </p:cNvCxnSpPr>
          <p:nvPr/>
        </p:nvCxnSpPr>
        <p:spPr>
          <a:xfrm>
            <a:off x="2175253" y="3113202"/>
            <a:ext cx="158366" cy="2976849"/>
          </a:xfrm>
          <a:prstGeom prst="line">
            <a:avLst/>
          </a:prstGeom>
          <a:ln w="19050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1" name="Rounded Rectangle 18"/>
          <p:cNvSpPr/>
          <p:nvPr/>
        </p:nvSpPr>
        <p:spPr>
          <a:xfrm>
            <a:off x="3777557" y="5548342"/>
            <a:ext cx="1153229" cy="3139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ขาดคุณภาพ</a:t>
            </a: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2" name="Rounded Rectangle 18"/>
          <p:cNvSpPr/>
          <p:nvPr/>
        </p:nvSpPr>
        <p:spPr>
          <a:xfrm>
            <a:off x="3777557" y="5974655"/>
            <a:ext cx="1153229" cy="7217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ไม่ตอบรับกับการพัฒนาประเทศ</a:t>
            </a: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4" name="Straight Connector 403"/>
          <p:cNvCxnSpPr>
            <a:stCxn id="398" idx="3"/>
            <a:endCxn id="401" idx="1"/>
          </p:cNvCxnSpPr>
          <p:nvPr/>
        </p:nvCxnSpPr>
        <p:spPr>
          <a:xfrm flipV="1">
            <a:off x="3556050" y="5705316"/>
            <a:ext cx="221507" cy="384737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Straight Connector 405"/>
          <p:cNvCxnSpPr>
            <a:stCxn id="398" idx="3"/>
            <a:endCxn id="402" idx="1"/>
          </p:cNvCxnSpPr>
          <p:nvPr/>
        </p:nvCxnSpPr>
        <p:spPr>
          <a:xfrm>
            <a:off x="3556050" y="6090049"/>
            <a:ext cx="221507" cy="245462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7" name="Rectangle 406"/>
          <p:cNvSpPr/>
          <p:nvPr/>
        </p:nvSpPr>
        <p:spPr>
          <a:xfrm>
            <a:off x="5136855" y="6124440"/>
            <a:ext cx="1595386" cy="5694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ส่งเสริมงานวิจัยที่นำไปใช้งานได้จริง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8" name="Rectangle 407"/>
          <p:cNvSpPr/>
          <p:nvPr/>
        </p:nvSpPr>
        <p:spPr>
          <a:xfrm>
            <a:off x="7054658" y="6372328"/>
            <a:ext cx="1921356" cy="3737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ปรับปรุงงานวิจัยให้เข้าสู่ตลาด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10" name="Straight Connector 409"/>
          <p:cNvCxnSpPr>
            <a:stCxn id="401" idx="3"/>
            <a:endCxn id="407" idx="1"/>
          </p:cNvCxnSpPr>
          <p:nvPr/>
        </p:nvCxnSpPr>
        <p:spPr>
          <a:xfrm>
            <a:off x="4930786" y="5705316"/>
            <a:ext cx="206071" cy="703829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Straight Connector 411"/>
          <p:cNvCxnSpPr>
            <a:stCxn id="402" idx="3"/>
            <a:endCxn id="407" idx="1"/>
          </p:cNvCxnSpPr>
          <p:nvPr/>
        </p:nvCxnSpPr>
        <p:spPr>
          <a:xfrm>
            <a:off x="4930786" y="6335511"/>
            <a:ext cx="206071" cy="73630"/>
          </a:xfrm>
          <a:prstGeom prst="line">
            <a:avLst/>
          </a:prstGeom>
          <a:ln w="190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Straight Connector 413"/>
          <p:cNvCxnSpPr>
            <a:stCxn id="407" idx="3"/>
            <a:endCxn id="408" idx="1"/>
          </p:cNvCxnSpPr>
          <p:nvPr/>
        </p:nvCxnSpPr>
        <p:spPr>
          <a:xfrm>
            <a:off x="6732242" y="6409141"/>
            <a:ext cx="322417" cy="1500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25"/>
          <p:cNvSpPr/>
          <p:nvPr/>
        </p:nvSpPr>
        <p:spPr>
          <a:xfrm>
            <a:off x="7054658" y="2681160"/>
            <a:ext cx="1921356" cy="6432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อาขีว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ศึกษาสู่สากล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สถาบันอาชีวไทยจีน ไทยญี่ปุ่น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ไทยเกาหลี/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MOU</a:t>
            </a:r>
          </a:p>
        </p:txBody>
      </p:sp>
      <p:sp>
        <p:nvSpPr>
          <p:cNvPr id="89" name="Rounded Rectangle 18"/>
          <p:cNvSpPr/>
          <p:nvPr/>
        </p:nvSpPr>
        <p:spPr>
          <a:xfrm>
            <a:off x="3790679" y="4812386"/>
            <a:ext cx="1140107" cy="5728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ขาดฐานข้อมูล</a:t>
            </a:r>
            <a:r>
              <a:rPr lang="en-US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Demand</a:t>
            </a: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/</a:t>
            </a:r>
            <a:r>
              <a:rPr lang="en-US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Supply</a:t>
            </a: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/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9" name="ตัวเชื่อมต่อตรง 18"/>
          <p:cNvCxnSpPr>
            <a:stCxn id="158" idx="3"/>
            <a:endCxn id="89" idx="1"/>
          </p:cNvCxnSpPr>
          <p:nvPr/>
        </p:nvCxnSpPr>
        <p:spPr>
          <a:xfrm>
            <a:off x="3631789" y="4462879"/>
            <a:ext cx="158888" cy="635914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ตัวเชื่อมต่อตรง 23"/>
          <p:cNvCxnSpPr>
            <a:stCxn id="89" idx="3"/>
            <a:endCxn id="143" idx="1"/>
          </p:cNvCxnSpPr>
          <p:nvPr/>
        </p:nvCxnSpPr>
        <p:spPr>
          <a:xfrm flipV="1">
            <a:off x="4930784" y="4453033"/>
            <a:ext cx="211953" cy="64576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55"/>
          <p:cNvSpPr/>
          <p:nvPr/>
        </p:nvSpPr>
        <p:spPr>
          <a:xfrm>
            <a:off x="3723274" y="1907363"/>
            <a:ext cx="1152128" cy="730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หลักสูตร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ไม่สอดคล้องกับบริบทที่เปลี่ยนไป</a:t>
            </a:r>
            <a:endParaRPr lang="en-US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0" name="Rounded Rectangle 127"/>
          <p:cNvSpPr/>
          <p:nvPr/>
        </p:nvSpPr>
        <p:spPr>
          <a:xfrm>
            <a:off x="-53827" y="174425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7054658" y="3380732"/>
            <a:ext cx="1921356" cy="379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  <a:b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สานพลังประชารัฐ</a:t>
            </a:r>
          </a:p>
        </p:txBody>
      </p:sp>
      <p:cxnSp>
        <p:nvCxnSpPr>
          <p:cNvPr id="18" name="Straight Connector 17"/>
          <p:cNvCxnSpPr>
            <a:stCxn id="147" idx="3"/>
            <a:endCxn id="104" idx="1"/>
          </p:cNvCxnSpPr>
          <p:nvPr/>
        </p:nvCxnSpPr>
        <p:spPr>
          <a:xfrm>
            <a:off x="6732241" y="1991491"/>
            <a:ext cx="322418" cy="157895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44" idx="3"/>
          </p:cNvCxnSpPr>
          <p:nvPr/>
        </p:nvCxnSpPr>
        <p:spPr>
          <a:xfrm>
            <a:off x="6732241" y="2517992"/>
            <a:ext cx="302840" cy="102160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5" idx="3"/>
          </p:cNvCxnSpPr>
          <p:nvPr/>
        </p:nvCxnSpPr>
        <p:spPr>
          <a:xfrm>
            <a:off x="6732241" y="3183911"/>
            <a:ext cx="302840" cy="3556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38" idx="3"/>
            <a:endCxn id="104" idx="1"/>
          </p:cNvCxnSpPr>
          <p:nvPr/>
        </p:nvCxnSpPr>
        <p:spPr>
          <a:xfrm>
            <a:off x="6732241" y="626411"/>
            <a:ext cx="322418" cy="294403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>
            <a:stCxn id="151" idx="3"/>
            <a:endCxn id="104" idx="1"/>
          </p:cNvCxnSpPr>
          <p:nvPr/>
        </p:nvCxnSpPr>
        <p:spPr>
          <a:xfrm flipV="1">
            <a:off x="6732241" y="3570448"/>
            <a:ext cx="322418" cy="298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>
            <a:stCxn id="143" idx="3"/>
            <a:endCxn id="104" idx="1"/>
          </p:cNvCxnSpPr>
          <p:nvPr/>
        </p:nvCxnSpPr>
        <p:spPr>
          <a:xfrm flipV="1">
            <a:off x="6732242" y="3570450"/>
            <a:ext cx="322417" cy="88258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9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2051720" y="597651"/>
            <a:ext cx="1357266" cy="17886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โครงสร้างพื้นฐาน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467546" y="2560390"/>
            <a:ext cx="1368153" cy="169599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ICT</a:t>
            </a:r>
            <a:endParaRPr lang="th-TH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เพื่อการศึกษา</a:t>
            </a:r>
            <a:endParaRPr lang="en-US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236296" y="1470469"/>
            <a:ext cx="1783932" cy="7838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จัดทำแผนแม่บทเทคโนโลยีสารสนเทศเพื่อการศึกษา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89" name="Straight Connector 188"/>
          <p:cNvCxnSpPr>
            <a:stCxn id="128" idx="3"/>
            <a:endCxn id="13" idx="1"/>
          </p:cNvCxnSpPr>
          <p:nvPr/>
        </p:nvCxnSpPr>
        <p:spPr>
          <a:xfrm flipV="1">
            <a:off x="1835699" y="1491995"/>
            <a:ext cx="216023" cy="1916391"/>
          </a:xfrm>
          <a:prstGeom prst="line">
            <a:avLst/>
          </a:prstGeom>
          <a:ln w="2857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Rounded Rectangle 397"/>
          <p:cNvSpPr/>
          <p:nvPr/>
        </p:nvSpPr>
        <p:spPr>
          <a:xfrm>
            <a:off x="2068917" y="4941168"/>
            <a:ext cx="1475716" cy="151216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ระบบการจัดการ</a:t>
            </a:r>
            <a:b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เนื้อหาสาระ/</a:t>
            </a:r>
            <a:b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องค์ความรู้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0" name="Straight Connector 399"/>
          <p:cNvCxnSpPr>
            <a:stCxn id="128" idx="3"/>
            <a:endCxn id="398" idx="1"/>
          </p:cNvCxnSpPr>
          <p:nvPr/>
        </p:nvCxnSpPr>
        <p:spPr>
          <a:xfrm>
            <a:off x="1835699" y="3408382"/>
            <a:ext cx="233219" cy="2288870"/>
          </a:xfrm>
          <a:prstGeom prst="line">
            <a:avLst/>
          </a:prstGeom>
          <a:ln w="2857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ounded Rectangle 18"/>
          <p:cNvSpPr/>
          <p:nvPr/>
        </p:nvSpPr>
        <p:spPr>
          <a:xfrm>
            <a:off x="3777024" y="74732"/>
            <a:ext cx="1331287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ไม่ทั่วถึง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5580113" y="914969"/>
            <a:ext cx="1282989" cy="22826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บูรณาการ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ICT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ทั้งด้าน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Content Network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MIS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ภายในกระทรวง</a:t>
            </a:r>
          </a:p>
          <a:p>
            <a:pPr algn="ctr"/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ศึกษาธิการ</a:t>
            </a:r>
          </a:p>
        </p:txBody>
      </p:sp>
      <p:cxnSp>
        <p:nvCxnSpPr>
          <p:cNvPr id="3" name="Straight Connector 2"/>
          <p:cNvCxnSpPr>
            <a:stCxn id="13" idx="3"/>
            <a:endCxn id="160" idx="1"/>
          </p:cNvCxnSpPr>
          <p:nvPr/>
        </p:nvCxnSpPr>
        <p:spPr>
          <a:xfrm flipV="1">
            <a:off x="3408988" y="333681"/>
            <a:ext cx="368036" cy="115831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2"/>
          <p:cNvSpPr/>
          <p:nvPr/>
        </p:nvSpPr>
        <p:spPr>
          <a:xfrm>
            <a:off x="2144160" y="2560387"/>
            <a:ext cx="1357266" cy="17886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ระบบฐานข้อมูล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3" name="Rounded Rectangle 18"/>
          <p:cNvSpPr/>
          <p:nvPr/>
        </p:nvSpPr>
        <p:spPr>
          <a:xfrm>
            <a:off x="3756615" y="1013186"/>
            <a:ext cx="1412070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ทับซ้อน</a:t>
            </a:r>
          </a:p>
        </p:txBody>
      </p:sp>
      <p:sp>
        <p:nvSpPr>
          <p:cNvPr id="114" name="Rounded Rectangle 18"/>
          <p:cNvSpPr/>
          <p:nvPr/>
        </p:nvSpPr>
        <p:spPr>
          <a:xfrm>
            <a:off x="3785126" y="1862374"/>
            <a:ext cx="1383561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ขาดความเสถียร</a:t>
            </a:r>
          </a:p>
        </p:txBody>
      </p:sp>
      <p:sp>
        <p:nvSpPr>
          <p:cNvPr id="115" name="Rounded Rectangle 18"/>
          <p:cNvSpPr/>
          <p:nvPr/>
        </p:nvSpPr>
        <p:spPr>
          <a:xfrm>
            <a:off x="3847605" y="2560391"/>
            <a:ext cx="1331287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ขาดการบูร</a:t>
            </a:r>
            <a:r>
              <a:rPr lang="th-TH" sz="16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ณา</a:t>
            </a: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</p:txBody>
      </p:sp>
      <p:sp>
        <p:nvSpPr>
          <p:cNvPr id="116" name="Rounded Rectangle 18"/>
          <p:cNvSpPr/>
          <p:nvPr/>
        </p:nvSpPr>
        <p:spPr>
          <a:xfrm>
            <a:off x="3837401" y="3295828"/>
            <a:ext cx="1331287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ไม่ทันสมัย</a:t>
            </a:r>
          </a:p>
        </p:txBody>
      </p:sp>
      <p:sp>
        <p:nvSpPr>
          <p:cNvPr id="117" name="Rounded Rectangle 18"/>
          <p:cNvSpPr/>
          <p:nvPr/>
        </p:nvSpPr>
        <p:spPr>
          <a:xfrm>
            <a:off x="3837402" y="3997432"/>
            <a:ext cx="1331287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ไม่ได้นำข้อมูลมาใช้ในการตัดสินใจ</a:t>
            </a:r>
          </a:p>
        </p:txBody>
      </p:sp>
      <p:sp>
        <p:nvSpPr>
          <p:cNvPr id="118" name="Rounded Rectangle 18"/>
          <p:cNvSpPr/>
          <p:nvPr/>
        </p:nvSpPr>
        <p:spPr>
          <a:xfrm>
            <a:off x="3854542" y="4941172"/>
            <a:ext cx="1331287" cy="7630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ความหลากหลายของระบบจัดเก็บ</a:t>
            </a:r>
          </a:p>
        </p:txBody>
      </p:sp>
      <p:sp>
        <p:nvSpPr>
          <p:cNvPr id="121" name="Rounded Rectangle 18"/>
          <p:cNvSpPr/>
          <p:nvPr/>
        </p:nvSpPr>
        <p:spPr>
          <a:xfrm>
            <a:off x="3837400" y="5955795"/>
            <a:ext cx="1331287" cy="5178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ผลิตแต่ไม่เผยแพร่และนำไปใช้</a:t>
            </a:r>
          </a:p>
        </p:txBody>
      </p:sp>
      <p:sp>
        <p:nvSpPr>
          <p:cNvPr id="122" name="Rectangle 141"/>
          <p:cNvSpPr/>
          <p:nvPr/>
        </p:nvSpPr>
        <p:spPr>
          <a:xfrm>
            <a:off x="7236296" y="3216862"/>
            <a:ext cx="1811001" cy="7838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จัดทำแผนแม่บท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เทคโนโลยีสารสนเทศ</a:t>
            </a:r>
          </a:p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เพื่อการบริหารงาน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3" name="Rectangle 141"/>
          <p:cNvSpPr/>
          <p:nvPr/>
        </p:nvSpPr>
        <p:spPr>
          <a:xfrm>
            <a:off x="7236297" y="4904117"/>
            <a:ext cx="1811002" cy="7838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การงบประมาณ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ICT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4" name="Rectangle 165"/>
          <p:cNvSpPr/>
          <p:nvPr/>
        </p:nvSpPr>
        <p:spPr>
          <a:xfrm>
            <a:off x="5580114" y="3454730"/>
            <a:ext cx="1282991" cy="24142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ประสานความร่วมมือ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ICT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กับหน่วยงานภายนอกทั้งด้าน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Content Network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MIS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" name="ตัวเชื่อมต่อตรง 3"/>
          <p:cNvCxnSpPr>
            <a:stCxn id="128" idx="3"/>
            <a:endCxn id="107" idx="1"/>
          </p:cNvCxnSpPr>
          <p:nvPr/>
        </p:nvCxnSpPr>
        <p:spPr>
          <a:xfrm>
            <a:off x="1835698" y="3408386"/>
            <a:ext cx="308463" cy="46345"/>
          </a:xfrm>
          <a:prstGeom prst="line">
            <a:avLst/>
          </a:prstGeom>
          <a:ln w="2857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>
            <a:stCxn id="13" idx="3"/>
            <a:endCxn id="114" idx="1"/>
          </p:cNvCxnSpPr>
          <p:nvPr/>
        </p:nvCxnSpPr>
        <p:spPr>
          <a:xfrm>
            <a:off x="3408987" y="1491991"/>
            <a:ext cx="376138" cy="629332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>
            <a:stCxn id="107" idx="3"/>
            <a:endCxn id="115" idx="1"/>
          </p:cNvCxnSpPr>
          <p:nvPr/>
        </p:nvCxnSpPr>
        <p:spPr>
          <a:xfrm flipV="1">
            <a:off x="3501428" y="2819340"/>
            <a:ext cx="346177" cy="635391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>
            <a:stCxn id="107" idx="3"/>
          </p:cNvCxnSpPr>
          <p:nvPr/>
        </p:nvCxnSpPr>
        <p:spPr>
          <a:xfrm>
            <a:off x="3501427" y="3454727"/>
            <a:ext cx="335972" cy="89434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>
            <a:stCxn id="107" idx="3"/>
            <a:endCxn id="116" idx="1"/>
          </p:cNvCxnSpPr>
          <p:nvPr/>
        </p:nvCxnSpPr>
        <p:spPr>
          <a:xfrm>
            <a:off x="3501428" y="3454727"/>
            <a:ext cx="335973" cy="100046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>
            <a:stCxn id="398" idx="3"/>
            <a:endCxn id="118" idx="1"/>
          </p:cNvCxnSpPr>
          <p:nvPr/>
        </p:nvCxnSpPr>
        <p:spPr>
          <a:xfrm flipV="1">
            <a:off x="3544633" y="5322675"/>
            <a:ext cx="309908" cy="374581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>
            <a:stCxn id="398" idx="3"/>
            <a:endCxn id="121" idx="1"/>
          </p:cNvCxnSpPr>
          <p:nvPr/>
        </p:nvCxnSpPr>
        <p:spPr>
          <a:xfrm>
            <a:off x="3544633" y="5697252"/>
            <a:ext cx="292766" cy="517488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5292082" y="476672"/>
            <a:ext cx="72008" cy="5738067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ตัวเชื่อมต่อตรง 96"/>
          <p:cNvCxnSpPr/>
          <p:nvPr/>
        </p:nvCxnSpPr>
        <p:spPr>
          <a:xfrm>
            <a:off x="5108309" y="476672"/>
            <a:ext cx="183771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ตัวเชื่อมต่อตรง 98"/>
          <p:cNvCxnSpPr>
            <a:stCxn id="113" idx="3"/>
          </p:cNvCxnSpPr>
          <p:nvPr/>
        </p:nvCxnSpPr>
        <p:spPr>
          <a:xfrm flipV="1">
            <a:off x="5168687" y="1272137"/>
            <a:ext cx="159399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ตัวเชื่อมต่อตรง 100"/>
          <p:cNvCxnSpPr>
            <a:stCxn id="114" idx="3"/>
          </p:cNvCxnSpPr>
          <p:nvPr/>
        </p:nvCxnSpPr>
        <p:spPr>
          <a:xfrm>
            <a:off x="5168687" y="2121323"/>
            <a:ext cx="159399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ตัวเชื่อมต่อตรง 102"/>
          <p:cNvCxnSpPr>
            <a:stCxn id="116" idx="3"/>
          </p:cNvCxnSpPr>
          <p:nvPr/>
        </p:nvCxnSpPr>
        <p:spPr>
          <a:xfrm flipV="1">
            <a:off x="5168686" y="3554776"/>
            <a:ext cx="195402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ตัวเชื่อมต่อตรง 104"/>
          <p:cNvCxnSpPr>
            <a:stCxn id="115" idx="3"/>
          </p:cNvCxnSpPr>
          <p:nvPr/>
        </p:nvCxnSpPr>
        <p:spPr>
          <a:xfrm flipV="1">
            <a:off x="5178891" y="2819339"/>
            <a:ext cx="149194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ตัวเชื่อมต่อตรง 107"/>
          <p:cNvCxnSpPr/>
          <p:nvPr/>
        </p:nvCxnSpPr>
        <p:spPr>
          <a:xfrm>
            <a:off x="5178891" y="4256378"/>
            <a:ext cx="149194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ตัวเชื่อมต่อตรง 109"/>
          <p:cNvCxnSpPr/>
          <p:nvPr/>
        </p:nvCxnSpPr>
        <p:spPr>
          <a:xfrm>
            <a:off x="5200194" y="5322674"/>
            <a:ext cx="127890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ตัวเชื่อมต่อตรง 111"/>
          <p:cNvCxnSpPr>
            <a:stCxn id="121" idx="3"/>
          </p:cNvCxnSpPr>
          <p:nvPr/>
        </p:nvCxnSpPr>
        <p:spPr>
          <a:xfrm>
            <a:off x="5168687" y="6214742"/>
            <a:ext cx="159399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ตัวเชื่อมต่อตรง 119"/>
          <p:cNvCxnSpPr>
            <a:endCxn id="124" idx="1"/>
          </p:cNvCxnSpPr>
          <p:nvPr/>
        </p:nvCxnSpPr>
        <p:spPr>
          <a:xfrm>
            <a:off x="5328084" y="4661863"/>
            <a:ext cx="252028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ตัวเชื่อมต่อตรง 125"/>
          <p:cNvCxnSpPr/>
          <p:nvPr/>
        </p:nvCxnSpPr>
        <p:spPr>
          <a:xfrm>
            <a:off x="5292082" y="2380271"/>
            <a:ext cx="288032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ตัวเชื่อมต่อตรง 128"/>
          <p:cNvCxnSpPr/>
          <p:nvPr/>
        </p:nvCxnSpPr>
        <p:spPr>
          <a:xfrm>
            <a:off x="7020272" y="1862374"/>
            <a:ext cx="0" cy="30417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ตัวเชื่อมต่อตรง 130"/>
          <p:cNvCxnSpPr/>
          <p:nvPr/>
        </p:nvCxnSpPr>
        <p:spPr>
          <a:xfrm>
            <a:off x="6863105" y="1862373"/>
            <a:ext cx="157169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ตัวเชื่อมต่อตรง 132"/>
          <p:cNvCxnSpPr/>
          <p:nvPr/>
        </p:nvCxnSpPr>
        <p:spPr>
          <a:xfrm>
            <a:off x="6863103" y="4904113"/>
            <a:ext cx="15717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ตัวเชื่อมต่อตรง 134"/>
          <p:cNvCxnSpPr>
            <a:endCxn id="142" idx="1"/>
          </p:cNvCxnSpPr>
          <p:nvPr/>
        </p:nvCxnSpPr>
        <p:spPr>
          <a:xfrm flipV="1">
            <a:off x="7020272" y="1862374"/>
            <a:ext cx="216024" cy="15923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ตัวเชื่อมต่อตรง 136"/>
          <p:cNvCxnSpPr>
            <a:endCxn id="122" idx="1"/>
          </p:cNvCxnSpPr>
          <p:nvPr/>
        </p:nvCxnSpPr>
        <p:spPr>
          <a:xfrm>
            <a:off x="7020274" y="3454728"/>
            <a:ext cx="216023" cy="1540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ตัวเชื่อมต่อตรง 138"/>
          <p:cNvCxnSpPr>
            <a:endCxn id="123" idx="1"/>
          </p:cNvCxnSpPr>
          <p:nvPr/>
        </p:nvCxnSpPr>
        <p:spPr>
          <a:xfrm>
            <a:off x="7020274" y="3454731"/>
            <a:ext cx="216023" cy="18412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ตัวเชื่อมต่อตรง 145"/>
          <p:cNvCxnSpPr>
            <a:stCxn id="13" idx="3"/>
            <a:endCxn id="113" idx="1"/>
          </p:cNvCxnSpPr>
          <p:nvPr/>
        </p:nvCxnSpPr>
        <p:spPr>
          <a:xfrm flipV="1">
            <a:off x="3408988" y="1272138"/>
            <a:ext cx="347629" cy="219857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141"/>
          <p:cNvSpPr/>
          <p:nvPr/>
        </p:nvSpPr>
        <p:spPr>
          <a:xfrm>
            <a:off x="7236297" y="5928884"/>
            <a:ext cx="1811002" cy="5448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DLTV/DLIT/ETV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Rectangle 141"/>
          <p:cNvSpPr/>
          <p:nvPr/>
        </p:nvSpPr>
        <p:spPr>
          <a:xfrm>
            <a:off x="7236297" y="4451718"/>
            <a:ext cx="1811002" cy="2858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มหาวิทยาลัยไซเบอร์ไทย</a:t>
            </a:r>
          </a:p>
        </p:txBody>
      </p:sp>
      <p:cxnSp>
        <p:nvCxnSpPr>
          <p:cNvPr id="5" name="Straight Connector 4"/>
          <p:cNvCxnSpPr>
            <a:endCxn id="49" idx="1"/>
          </p:cNvCxnSpPr>
          <p:nvPr/>
        </p:nvCxnSpPr>
        <p:spPr>
          <a:xfrm>
            <a:off x="7020272" y="3454731"/>
            <a:ext cx="216024" cy="1139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endCxn id="47" idx="1"/>
          </p:cNvCxnSpPr>
          <p:nvPr/>
        </p:nvCxnSpPr>
        <p:spPr>
          <a:xfrm>
            <a:off x="7020273" y="3454731"/>
            <a:ext cx="216025" cy="2746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127"/>
          <p:cNvSpPr/>
          <p:nvPr/>
        </p:nvSpPr>
        <p:spPr>
          <a:xfrm>
            <a:off x="-53827" y="174425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89501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7062099" y="916697"/>
            <a:ext cx="1921356" cy="4956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 </a:t>
            </a:r>
          </a:p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ขนาดเล็ก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683570" y="2194309"/>
            <a:ext cx="1384181" cy="2106485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</a:t>
            </a:r>
            <a:endParaRPr lang="en-US" sz="40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061744" y="342439"/>
            <a:ext cx="1921356" cy="3854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ระบบคูปองเพื่อการศึกษา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212978" y="3223410"/>
            <a:ext cx="1630334" cy="7685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ยุบรวมบูรณาการกับหน่วยงานอื่นเพื่อการบริหารจัดการในพื้นที่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5237386" y="263963"/>
            <a:ext cx="1606136" cy="545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ปรับระบบการบริหารงบประมาณให้เหมาะสม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7061744" y="2627889"/>
            <a:ext cx="1921356" cy="6387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จัดกลุ่ม 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Cluster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2230003" y="692699"/>
            <a:ext cx="1222429" cy="156600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ระบบงบประมาณ</a:t>
            </a:r>
          </a:p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ที่ไม่สอดคล้องต่อการดำเนินงาน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185213" y="2447779"/>
            <a:ext cx="1618338" cy="6531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ปรับปรุงโครงสร้างเพื่อให้การบริหารจัดการเกิดประสิทธิภาพสูงสุด</a:t>
            </a:r>
          </a:p>
        </p:txBody>
      </p:sp>
      <p:sp>
        <p:nvSpPr>
          <p:cNvPr id="152" name="Rounded Rectangle 18"/>
          <p:cNvSpPr/>
          <p:nvPr/>
        </p:nvSpPr>
        <p:spPr>
          <a:xfrm>
            <a:off x="3739860" y="2505130"/>
            <a:ext cx="1254142" cy="5384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มีหน่วยรอง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จำนวนมาก</a:t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3731160" y="321124"/>
            <a:ext cx="1301676" cy="9222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การจัดสรรงบประมาณแบบรายหัวมีผลกระทบต่อโรงเรียนขนาดเล็ก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5237386" y="916697"/>
            <a:ext cx="1615844" cy="5464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แก้ไขปัญหางบประมาณ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รายหัวโรงเรียนขนาดเล็ก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7062100" y="3764793"/>
            <a:ext cx="1921356" cy="5231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ปรับโครงสร้าง 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2296481" y="2873913"/>
            <a:ext cx="1222429" cy="9720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การกำกับดูแลขาดประสิทธิภาพ</a:t>
            </a:r>
          </a:p>
        </p:txBody>
      </p:sp>
      <p:sp>
        <p:nvSpPr>
          <p:cNvPr id="161" name="Rounded Rectangle 18"/>
          <p:cNvSpPr/>
          <p:nvPr/>
        </p:nvSpPr>
        <p:spPr>
          <a:xfrm>
            <a:off x="3738038" y="3307146"/>
            <a:ext cx="1244421" cy="601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ไม่มีหน่วยงานกำกับในภูมิภาค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70" name="Straight Connector 169"/>
          <p:cNvCxnSpPr>
            <a:stCxn id="128" idx="3"/>
            <a:endCxn id="158" idx="1"/>
          </p:cNvCxnSpPr>
          <p:nvPr/>
        </p:nvCxnSpPr>
        <p:spPr>
          <a:xfrm>
            <a:off x="2067750" y="3247552"/>
            <a:ext cx="228730" cy="11240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>
            <a:stCxn id="128" idx="3"/>
            <a:endCxn id="150" idx="1"/>
          </p:cNvCxnSpPr>
          <p:nvPr/>
        </p:nvCxnSpPr>
        <p:spPr>
          <a:xfrm flipV="1">
            <a:off x="2067749" y="1475700"/>
            <a:ext cx="162252" cy="177184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/>
          <p:cNvCxnSpPr>
            <a:stCxn id="150" idx="3"/>
            <a:endCxn id="153" idx="1"/>
          </p:cNvCxnSpPr>
          <p:nvPr/>
        </p:nvCxnSpPr>
        <p:spPr>
          <a:xfrm flipV="1">
            <a:off x="3452430" y="782236"/>
            <a:ext cx="278730" cy="69346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stCxn id="158" idx="3"/>
            <a:endCxn id="152" idx="1"/>
          </p:cNvCxnSpPr>
          <p:nvPr/>
        </p:nvCxnSpPr>
        <p:spPr>
          <a:xfrm flipV="1">
            <a:off x="3518908" y="2774359"/>
            <a:ext cx="220950" cy="58559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>
            <a:stCxn id="158" idx="3"/>
            <a:endCxn id="161" idx="1"/>
          </p:cNvCxnSpPr>
          <p:nvPr/>
        </p:nvCxnSpPr>
        <p:spPr>
          <a:xfrm>
            <a:off x="3518908" y="3359958"/>
            <a:ext cx="219128" cy="24774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Rounded Rectangle 397"/>
          <p:cNvSpPr/>
          <p:nvPr/>
        </p:nvSpPr>
        <p:spPr>
          <a:xfrm>
            <a:off x="2195738" y="5796473"/>
            <a:ext cx="1222429" cy="87805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การกระจายอำนาจ</a:t>
            </a:r>
            <a:endParaRPr lang="en-US" sz="20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0" name="Straight Connector 399"/>
          <p:cNvCxnSpPr>
            <a:stCxn id="128" idx="3"/>
            <a:endCxn id="398" idx="1"/>
          </p:cNvCxnSpPr>
          <p:nvPr/>
        </p:nvCxnSpPr>
        <p:spPr>
          <a:xfrm>
            <a:off x="2067751" y="3247548"/>
            <a:ext cx="127987" cy="298795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Rounded Rectangle 18"/>
          <p:cNvSpPr/>
          <p:nvPr/>
        </p:nvSpPr>
        <p:spPr>
          <a:xfrm>
            <a:off x="3809502" y="5498121"/>
            <a:ext cx="1240006" cy="5967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กระจายอำนาจจน</a:t>
            </a:r>
            <a:b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ไม่สามารถควบคุมได้</a:t>
            </a:r>
          </a:p>
        </p:txBody>
      </p:sp>
      <p:cxnSp>
        <p:nvCxnSpPr>
          <p:cNvPr id="406" name="Straight Connector 405"/>
          <p:cNvCxnSpPr>
            <a:stCxn id="398" idx="3"/>
            <a:endCxn id="402" idx="1"/>
          </p:cNvCxnSpPr>
          <p:nvPr/>
        </p:nvCxnSpPr>
        <p:spPr>
          <a:xfrm flipV="1">
            <a:off x="3418166" y="5796477"/>
            <a:ext cx="391335" cy="43902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7" name="Rectangle 406"/>
          <p:cNvSpPr/>
          <p:nvPr/>
        </p:nvSpPr>
        <p:spPr>
          <a:xfrm>
            <a:off x="5213126" y="5686603"/>
            <a:ext cx="1630395" cy="9107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ปรับปรุงกฎ ระเบียบที่ทำให้สามารถกำกับและติดตามได้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8" name="Rectangle 407"/>
          <p:cNvSpPr/>
          <p:nvPr/>
        </p:nvSpPr>
        <p:spPr>
          <a:xfrm>
            <a:off x="7084845" y="5556816"/>
            <a:ext cx="1921356" cy="11740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ปรับปรุงระเบียบในการเข้าสู่ตำแหน่ง และความก้าวหน้าในตำแหน่งของผู้บริหารในพื้นที่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14" name="Straight Connector 413"/>
          <p:cNvCxnSpPr>
            <a:stCxn id="407" idx="3"/>
            <a:endCxn id="408" idx="1"/>
          </p:cNvCxnSpPr>
          <p:nvPr/>
        </p:nvCxnSpPr>
        <p:spPr>
          <a:xfrm>
            <a:off x="6843521" y="6141978"/>
            <a:ext cx="241324" cy="186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ounded Rectangle 153"/>
          <p:cNvSpPr/>
          <p:nvPr/>
        </p:nvSpPr>
        <p:spPr>
          <a:xfrm>
            <a:off x="2296481" y="4225446"/>
            <a:ext cx="1222429" cy="8042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ขาดการ</a:t>
            </a:r>
          </a:p>
          <a:p>
            <a:pPr algn="ctr"/>
            <a:r>
              <a:rPr lang="th-TH" sz="2000" b="1" dirty="0" err="1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</p:txBody>
      </p:sp>
      <p:cxnSp>
        <p:nvCxnSpPr>
          <p:cNvPr id="285" name="Straight Connector 284"/>
          <p:cNvCxnSpPr>
            <a:stCxn id="128" idx="3"/>
            <a:endCxn id="154" idx="1"/>
          </p:cNvCxnSpPr>
          <p:nvPr/>
        </p:nvCxnSpPr>
        <p:spPr>
          <a:xfrm>
            <a:off x="2067750" y="3247548"/>
            <a:ext cx="228730" cy="138002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ounded Rectangle 18"/>
          <p:cNvSpPr/>
          <p:nvPr/>
        </p:nvSpPr>
        <p:spPr>
          <a:xfrm>
            <a:off x="3761996" y="4149081"/>
            <a:ext cx="1249557" cy="12458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การดำเนินงานระหว่างองค์กรหลัก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ในกระทรวงขาดประสิทธิภาพส่งผลต่อการปฏิบัติงานทั้งระบบ</a:t>
            </a:r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6" name="Straight Connector 15"/>
          <p:cNvCxnSpPr>
            <a:stCxn id="153" idx="3"/>
            <a:endCxn id="144" idx="1"/>
          </p:cNvCxnSpPr>
          <p:nvPr/>
        </p:nvCxnSpPr>
        <p:spPr>
          <a:xfrm flipV="1">
            <a:off x="5032838" y="536755"/>
            <a:ext cx="204549" cy="24548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53" idx="3"/>
            <a:endCxn id="155" idx="1"/>
          </p:cNvCxnSpPr>
          <p:nvPr/>
        </p:nvCxnSpPr>
        <p:spPr>
          <a:xfrm>
            <a:off x="5032838" y="782239"/>
            <a:ext cx="204549" cy="40766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44" idx="3"/>
            <a:endCxn id="141" idx="1"/>
          </p:cNvCxnSpPr>
          <p:nvPr/>
        </p:nvCxnSpPr>
        <p:spPr>
          <a:xfrm flipV="1">
            <a:off x="6843521" y="535163"/>
            <a:ext cx="218223" cy="1592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55" idx="3"/>
            <a:endCxn id="26" idx="1"/>
          </p:cNvCxnSpPr>
          <p:nvPr/>
        </p:nvCxnSpPr>
        <p:spPr>
          <a:xfrm flipV="1">
            <a:off x="6853230" y="1164535"/>
            <a:ext cx="208869" cy="25365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18"/>
          <p:cNvSpPr/>
          <p:nvPr/>
        </p:nvSpPr>
        <p:spPr>
          <a:xfrm>
            <a:off x="3821900" y="6235500"/>
            <a:ext cx="1266363" cy="5263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ขาดธรรมาภิบาลในการใช้อำนาจหน้าที่</a:t>
            </a:r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Rounded Rectangle 18"/>
          <p:cNvSpPr/>
          <p:nvPr/>
        </p:nvSpPr>
        <p:spPr>
          <a:xfrm>
            <a:off x="3703299" y="1475700"/>
            <a:ext cx="1313896" cy="8029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ใช้งบประมาณ</a:t>
            </a:r>
            <a:b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</a:br>
            <a:r>
              <a:rPr 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  <a:sym typeface="Helvetica Light"/>
              </a:rPr>
              <a:t>ในด้านที่ไม่เกิดผลสัมฤทธิ์ต่อผู้เรียน</a:t>
            </a:r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5263654" y="1597913"/>
            <a:ext cx="1615844" cy="5584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ใช้งบประมาณเพื่อยกระดับคุณภาพการศึกษา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7084845" y="1509931"/>
            <a:ext cx="1921356" cy="892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จัดสรรงบประมาณโดยพิจารณาจากการดำเนินงานที่เป็นไปตามกรรอบการปฏิรูปการศึกษา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5202681" y="4427802"/>
            <a:ext cx="1630334" cy="6883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ปรับระบบการบริหารงานให้มีความคล่องตัว บูรณาการการทำงานได้อย่างครอบคลุม</a:t>
            </a:r>
            <a:endParaRPr lang="en-US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2" name="Straight Connector 111"/>
          <p:cNvCxnSpPr>
            <a:stCxn id="398" idx="3"/>
            <a:endCxn id="84" idx="1"/>
          </p:cNvCxnSpPr>
          <p:nvPr/>
        </p:nvCxnSpPr>
        <p:spPr>
          <a:xfrm>
            <a:off x="3418165" y="6235504"/>
            <a:ext cx="403734" cy="26317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50" idx="3"/>
            <a:endCxn id="120" idx="1"/>
          </p:cNvCxnSpPr>
          <p:nvPr/>
        </p:nvCxnSpPr>
        <p:spPr>
          <a:xfrm>
            <a:off x="3452432" y="1475700"/>
            <a:ext cx="250869" cy="40145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>
            <a:stCxn id="154" idx="3"/>
            <a:endCxn id="167" idx="1"/>
          </p:cNvCxnSpPr>
          <p:nvPr/>
        </p:nvCxnSpPr>
        <p:spPr>
          <a:xfrm>
            <a:off x="3518909" y="4627570"/>
            <a:ext cx="243087" cy="14441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120" idx="3"/>
            <a:endCxn id="159" idx="1"/>
          </p:cNvCxnSpPr>
          <p:nvPr/>
        </p:nvCxnSpPr>
        <p:spPr>
          <a:xfrm>
            <a:off x="5017195" y="1877156"/>
            <a:ext cx="246458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152" idx="3"/>
            <a:endCxn id="151" idx="1"/>
          </p:cNvCxnSpPr>
          <p:nvPr/>
        </p:nvCxnSpPr>
        <p:spPr>
          <a:xfrm>
            <a:off x="4994001" y="2774359"/>
            <a:ext cx="191212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>
            <a:stCxn id="161" idx="3"/>
            <a:endCxn id="143" idx="1"/>
          </p:cNvCxnSpPr>
          <p:nvPr/>
        </p:nvCxnSpPr>
        <p:spPr>
          <a:xfrm flipV="1">
            <a:off x="4982458" y="3607697"/>
            <a:ext cx="230520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>
            <a:stCxn id="167" idx="3"/>
            <a:endCxn id="176" idx="1"/>
          </p:cNvCxnSpPr>
          <p:nvPr/>
        </p:nvCxnSpPr>
        <p:spPr>
          <a:xfrm>
            <a:off x="5011553" y="4771989"/>
            <a:ext cx="191127" cy="1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>
            <a:stCxn id="402" idx="3"/>
            <a:endCxn id="407" idx="1"/>
          </p:cNvCxnSpPr>
          <p:nvPr/>
        </p:nvCxnSpPr>
        <p:spPr>
          <a:xfrm>
            <a:off x="5049506" y="5796477"/>
            <a:ext cx="163620" cy="345503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>
            <a:stCxn id="84" idx="3"/>
            <a:endCxn id="407" idx="1"/>
          </p:cNvCxnSpPr>
          <p:nvPr/>
        </p:nvCxnSpPr>
        <p:spPr>
          <a:xfrm flipV="1">
            <a:off x="5088262" y="6141980"/>
            <a:ext cx="124864" cy="356697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>
            <a:stCxn id="176" idx="3"/>
            <a:endCxn id="157" idx="1"/>
          </p:cNvCxnSpPr>
          <p:nvPr/>
        </p:nvCxnSpPr>
        <p:spPr>
          <a:xfrm flipV="1">
            <a:off x="6833014" y="4026345"/>
            <a:ext cx="229086" cy="745645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>
            <a:stCxn id="143" idx="3"/>
            <a:endCxn id="157" idx="1"/>
          </p:cNvCxnSpPr>
          <p:nvPr/>
        </p:nvCxnSpPr>
        <p:spPr>
          <a:xfrm>
            <a:off x="6843312" y="3607697"/>
            <a:ext cx="218788" cy="418646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stCxn id="151" idx="3"/>
            <a:endCxn id="146" idx="1"/>
          </p:cNvCxnSpPr>
          <p:nvPr/>
        </p:nvCxnSpPr>
        <p:spPr>
          <a:xfrm>
            <a:off x="6803552" y="2774361"/>
            <a:ext cx="258193" cy="172885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ตัวเชื่อมต่อตรง 231"/>
          <p:cNvCxnSpPr>
            <a:stCxn id="159" idx="3"/>
            <a:endCxn id="168" idx="1"/>
          </p:cNvCxnSpPr>
          <p:nvPr/>
        </p:nvCxnSpPr>
        <p:spPr>
          <a:xfrm>
            <a:off x="6879498" y="1877157"/>
            <a:ext cx="205348" cy="79001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ounded Rectangle 127"/>
          <p:cNvSpPr/>
          <p:nvPr/>
        </p:nvSpPr>
        <p:spPr>
          <a:xfrm>
            <a:off x="-53827" y="1915704"/>
            <a:ext cx="591243" cy="299332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062100" y="4672352"/>
            <a:ext cx="1921356" cy="7606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ปรับปรุงกฎหมายที่เกี่ยวกับการบริหารการศึกษา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" name="Straight Connector 7"/>
          <p:cNvCxnSpPr>
            <a:stCxn id="176" idx="3"/>
            <a:endCxn id="56" idx="1"/>
          </p:cNvCxnSpPr>
          <p:nvPr/>
        </p:nvCxnSpPr>
        <p:spPr>
          <a:xfrm>
            <a:off x="6833014" y="4771988"/>
            <a:ext cx="229086" cy="280684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45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" y="0"/>
            <a:ext cx="913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UN's 8 Millennium Development Goals (MDGs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09" y="288945"/>
            <a:ext cx="2988545" cy="169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กลุ่ม 6"/>
          <p:cNvGrpSpPr/>
          <p:nvPr/>
        </p:nvGrpSpPr>
        <p:grpSpPr>
          <a:xfrm>
            <a:off x="2297892" y="91484"/>
            <a:ext cx="3775389" cy="2107071"/>
            <a:chOff x="2389067" y="671264"/>
            <a:chExt cx="2254746" cy="2705695"/>
          </a:xfrm>
          <a:solidFill>
            <a:schemeClr val="accent3"/>
          </a:solidFill>
        </p:grpSpPr>
        <p:sp>
          <p:nvSpPr>
            <p:cNvPr id="8" name="สี่เหลี่ยมผืนผ้ามุมมน 7"/>
            <p:cNvSpPr/>
            <p:nvPr/>
          </p:nvSpPr>
          <p:spPr>
            <a:xfrm>
              <a:off x="2389067" y="671264"/>
              <a:ext cx="2254746" cy="2705695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0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สี่เหลี่ยมผืนผ้ามุมมน 4"/>
            <p:cNvSpPr/>
            <p:nvPr/>
          </p:nvSpPr>
          <p:spPr>
            <a:xfrm rot="16200000">
              <a:off x="1505207" y="1555124"/>
              <a:ext cx="2218670" cy="45094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75438" rIns="97790" bIns="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200" dirty="0" smtClean="0">
                  <a:solidFill>
                    <a:schemeClr val="accent3"/>
                  </a:solidFill>
                </a:rPr>
                <a:t> </a:t>
              </a:r>
              <a:endParaRPr lang="th-TH" sz="22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" name="สี่เหลี่ยมผืนผ้า 9"/>
          <p:cNvSpPr/>
          <p:nvPr/>
        </p:nvSpPr>
        <p:spPr>
          <a:xfrm>
            <a:off x="2493398" y="166784"/>
            <a:ext cx="3384375" cy="1944216"/>
          </a:xfrm>
          <a:prstGeom prst="rect">
            <a:avLst/>
          </a:prstGeom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137160" rIns="0" bIns="0" numCol="1" spcCol="1270" anchor="ctr" anchorCtr="0">
            <a:noAutofit/>
          </a:bodyPr>
          <a:lstStyle/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เป้าหมายการพัฒนาแห่งสหัสวรรษ </a:t>
            </a:r>
            <a:br>
              <a:rPr lang="th-TH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(ภายใน ปี ค.ศ.2015 )</a:t>
            </a:r>
          </a:p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Millennium Development Goals)</a:t>
            </a:r>
            <a:endParaRPr lang="th-TH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5" name="กลุ่ม 14"/>
          <p:cNvGrpSpPr/>
          <p:nvPr/>
        </p:nvGrpSpPr>
        <p:grpSpPr>
          <a:xfrm>
            <a:off x="3319062" y="5229200"/>
            <a:ext cx="5717433" cy="1553567"/>
            <a:chOff x="2389067" y="671264"/>
            <a:chExt cx="2254746" cy="2705695"/>
          </a:xfrm>
        </p:grpSpPr>
        <p:sp>
          <p:nvSpPr>
            <p:cNvPr id="16" name="สี่เหลี่ยมผืนผ้ามุมมน 15"/>
            <p:cNvSpPr/>
            <p:nvPr/>
          </p:nvSpPr>
          <p:spPr>
            <a:xfrm>
              <a:off x="2389067" y="671264"/>
              <a:ext cx="2254746" cy="2705695"/>
            </a:xfrm>
            <a:prstGeom prst="roundRect">
              <a:avLst>
                <a:gd name="adj" fmla="val 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0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สี่เหลี่ยมผืนผ้ามุมมน 4"/>
            <p:cNvSpPr/>
            <p:nvPr/>
          </p:nvSpPr>
          <p:spPr>
            <a:xfrm rot="16200000">
              <a:off x="1505207" y="1555124"/>
              <a:ext cx="2218670" cy="4509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75438" rIns="97790" bIns="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200" dirty="0" smtClean="0">
                  <a:solidFill>
                    <a:prstClr val="white"/>
                  </a:solidFill>
                </a:rPr>
                <a:t> </a:t>
              </a:r>
              <a:endParaRPr lang="th-TH" sz="2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สี่เหลี่ยมผืนผ้า 17"/>
          <p:cNvSpPr/>
          <p:nvPr/>
        </p:nvSpPr>
        <p:spPr>
          <a:xfrm>
            <a:off x="3319063" y="5229198"/>
            <a:ext cx="5645425" cy="1484137"/>
          </a:xfrm>
          <a:prstGeom prst="rect">
            <a:avLst/>
          </a:prstGeom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137160" rIns="0" bIns="0" numCol="1" spcCol="1270" anchor="ctr" anchorCtr="0">
            <a:noAutofit/>
          </a:bodyPr>
          <a:lstStyle/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เป้าหมายการพัฒนาด้านการศึกษา </a:t>
            </a:r>
          </a:p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“เด็กไทยทุกคนได้รับการศึกษาระดับประถมศึกษาภายในปี 2558”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h-TH" sz="2400" b="1" dirty="0" smtClean="0">
                <a:solidFill>
                  <a:srgbClr val="FF0000"/>
                </a:solidFill>
              </a:rPr>
              <a:t>ยังไม่บรรลุเป้าหมาย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library.law.yale.edu/sites/default/files/blue_un_logo_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9228"/>
            <a:ext cx="2119328" cy="211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116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683568" y="1628800"/>
            <a:ext cx="8136904" cy="34563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โครงการทั้งหมด 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65 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โครงการที่ดำเนินการแล้วและมีผลสัมฤทธิ์บางส่วนแล้ว 	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27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โครงการที่เริ่มต้นทำแล้ว 				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32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โครงการที่ต้องผลักดันให้เกิดขึ้น 			 </a:t>
            </a:r>
            <a:r>
              <a:rPr lang="th-TH" b="1" dirty="0" smtClean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 โครงการ</a:t>
            </a:r>
            <a:endParaRPr lang="th-TH" b="1" dirty="0">
              <a:solidFill>
                <a:srgbClr val="1F497D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4">
              <a:lnSpc>
                <a:spcPct val="150000"/>
              </a:lnSpc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		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รวม 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65 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buFont typeface="Wingdings" pitchFamily="2" charset="2"/>
              <a:buChar char="ü"/>
            </a:pPr>
            <a:endParaRPr lang="th-TH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71500" indent="-571500">
              <a:buFont typeface="Wingdings" pitchFamily="2" charset="2"/>
              <a:buChar char="ü"/>
            </a:pPr>
            <a:endParaRPr lang="th-TH" sz="40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40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00283" y="114710"/>
            <a:ext cx="8352928" cy="51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งานตามนโยบาย ห้วง </a:t>
            </a:r>
            <a:r>
              <a:rPr lang="th-TH" sz="4800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คสช</a:t>
            </a:r>
            <a:r>
              <a:rPr lang="th-TH" sz="4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.บริหารประเทศ</a:t>
            </a:r>
          </a:p>
        </p:txBody>
      </p:sp>
      <p:cxnSp>
        <p:nvCxnSpPr>
          <p:cNvPr id="14" name="ตัวเชื่อมต่อตรง 13"/>
          <p:cNvCxnSpPr/>
          <p:nvPr/>
        </p:nvCxnSpPr>
        <p:spPr>
          <a:xfrm>
            <a:off x="0" y="890340"/>
            <a:ext cx="9144000" cy="0"/>
          </a:xfrm>
          <a:prstGeom prst="line">
            <a:avLst/>
          </a:prstGeom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1" descr="thai-ministry-of-educ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195" y="-30089"/>
            <a:ext cx="632453" cy="87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6" name="สี่เหลี่ยมผืนผ้า 12"/>
          <p:cNvSpPr/>
          <p:nvPr/>
        </p:nvSpPr>
        <p:spPr>
          <a:xfrm>
            <a:off x="352683" y="1112044"/>
            <a:ext cx="8352928" cy="51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8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การศึกษาในระบบ</a:t>
            </a:r>
            <a:endParaRPr lang="th-TH" sz="48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66330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23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989" y="3947516"/>
            <a:ext cx="1430555" cy="101459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40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sz="1400" dirty="0"/>
              <a:t>ผลิตและพัฒนากำลังคนให้สอดคล้องกับความต้องการและรองรับการพัฒนาประเทศ</a:t>
            </a:r>
          </a:p>
        </p:txBody>
      </p:sp>
      <p:sp>
        <p:nvSpPr>
          <p:cNvPr id="5" name="Rectangle 128"/>
          <p:cNvSpPr>
            <a:spLocks noChangeArrowheads="1"/>
          </p:cNvSpPr>
          <p:nvPr/>
        </p:nvSpPr>
        <p:spPr bwMode="auto">
          <a:xfrm>
            <a:off x="6915030" y="4516609"/>
            <a:ext cx="2121465" cy="2499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(ทวิศึกษา) (</a:t>
            </a:r>
            <a:r>
              <a:rPr lang="th-TH" alt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กศน</a:t>
            </a:r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.)</a:t>
            </a:r>
          </a:p>
        </p:txBody>
      </p:sp>
      <p:sp>
        <p:nvSpPr>
          <p:cNvPr id="6" name="Rectangle 129"/>
          <p:cNvSpPr>
            <a:spLocks noChangeArrowheads="1"/>
          </p:cNvSpPr>
          <p:nvPr/>
        </p:nvSpPr>
        <p:spPr bwMode="auto">
          <a:xfrm>
            <a:off x="3101630" y="3546006"/>
            <a:ext cx="1594780" cy="531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คนเรียนสายอาชีพ</a:t>
            </a:r>
            <a:b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มีจำนวนน้อย</a:t>
            </a:r>
          </a:p>
        </p:txBody>
      </p:sp>
      <p:sp>
        <p:nvSpPr>
          <p:cNvPr id="7" name="Rectangle 130"/>
          <p:cNvSpPr>
            <a:spLocks noChangeArrowheads="1"/>
          </p:cNvSpPr>
          <p:nvPr/>
        </p:nvSpPr>
        <p:spPr bwMode="auto">
          <a:xfrm>
            <a:off x="4888899" y="4252453"/>
            <a:ext cx="1645781" cy="3435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สร้างค่านิยมอาชีวศึกษา</a:t>
            </a:r>
          </a:p>
        </p:txBody>
      </p:sp>
      <p:sp>
        <p:nvSpPr>
          <p:cNvPr id="8" name="Rectangle 134"/>
          <p:cNvSpPr>
            <a:spLocks noChangeArrowheads="1"/>
          </p:cNvSpPr>
          <p:nvPr/>
        </p:nvSpPr>
        <p:spPr bwMode="auto">
          <a:xfrm>
            <a:off x="1652582" y="3900620"/>
            <a:ext cx="1305321" cy="7036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2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ขาดกำลังแรงงานสายอาชีพ</a:t>
            </a:r>
          </a:p>
        </p:txBody>
      </p:sp>
      <p:sp>
        <p:nvSpPr>
          <p:cNvPr id="9" name="Rectangle 135"/>
          <p:cNvSpPr>
            <a:spLocks noChangeArrowheads="1"/>
          </p:cNvSpPr>
          <p:nvPr/>
        </p:nvSpPr>
        <p:spPr bwMode="auto">
          <a:xfrm>
            <a:off x="4893730" y="3703352"/>
            <a:ext cx="1645781" cy="417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สร้างทางเลือกทาง</a:t>
            </a:r>
            <a:b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การศึกษาอาชีพ</a:t>
            </a:r>
          </a:p>
        </p:txBody>
      </p:sp>
      <p:sp>
        <p:nvSpPr>
          <p:cNvPr id="10" name="Rectangle 136"/>
          <p:cNvSpPr>
            <a:spLocks noChangeArrowheads="1"/>
          </p:cNvSpPr>
          <p:nvPr/>
        </p:nvSpPr>
        <p:spPr bwMode="auto">
          <a:xfrm>
            <a:off x="4888900" y="3217824"/>
            <a:ext cx="1645781" cy="417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จัดการศึกษาอาชีพ</a:t>
            </a:r>
            <a:b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จบแล้วมีงานทำ</a:t>
            </a:r>
          </a:p>
        </p:txBody>
      </p:sp>
      <p:sp>
        <p:nvSpPr>
          <p:cNvPr id="11" name="Rectangle 137"/>
          <p:cNvSpPr>
            <a:spLocks noChangeArrowheads="1"/>
          </p:cNvSpPr>
          <p:nvPr/>
        </p:nvSpPr>
        <p:spPr bwMode="auto">
          <a:xfrm>
            <a:off x="4888898" y="4690260"/>
            <a:ext cx="1645781" cy="3949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สร้างความร่วมมือกับภาคีเครือข่ายในการจัดการสอน</a:t>
            </a:r>
          </a:p>
        </p:txBody>
      </p:sp>
      <p:sp>
        <p:nvSpPr>
          <p:cNvPr id="12" name="Rectangle 139"/>
          <p:cNvSpPr>
            <a:spLocks noChangeArrowheads="1"/>
          </p:cNvSpPr>
          <p:nvPr/>
        </p:nvSpPr>
        <p:spPr bwMode="auto">
          <a:xfrm>
            <a:off x="3138944" y="4256126"/>
            <a:ext cx="1594780" cy="568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สถานศึกษาขาดครู</a:t>
            </a:r>
            <a:r>
              <a:rPr lang="en-US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สื่อ</a:t>
            </a:r>
            <a:r>
              <a:rPr lang="en-US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อุปกรณ์การสอน</a:t>
            </a:r>
          </a:p>
        </p:txBody>
      </p:sp>
      <p:sp>
        <p:nvSpPr>
          <p:cNvPr id="13" name="Rectangle 178"/>
          <p:cNvSpPr>
            <a:spLocks noChangeArrowheads="1"/>
          </p:cNvSpPr>
          <p:nvPr/>
        </p:nvSpPr>
        <p:spPr bwMode="auto">
          <a:xfrm>
            <a:off x="6915030" y="4071530"/>
            <a:ext cx="2121465" cy="3432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โครงการศูนย์ฝึกอาชีพชุมชน</a:t>
            </a:r>
          </a:p>
        </p:txBody>
      </p:sp>
      <p:sp>
        <p:nvSpPr>
          <p:cNvPr id="14" name="Rectangle 180"/>
          <p:cNvSpPr>
            <a:spLocks noChangeArrowheads="1"/>
          </p:cNvSpPr>
          <p:nvPr/>
        </p:nvSpPr>
        <p:spPr bwMode="auto">
          <a:xfrm>
            <a:off x="6915030" y="3471122"/>
            <a:ext cx="2142528" cy="4644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โครงการจัดการศึกษาและการเรียนรู้ในจังหวัดที่มีพื้นที่เขตเศรษฐกิจพิเศษ</a:t>
            </a:r>
          </a:p>
        </p:txBody>
      </p:sp>
      <p:sp>
        <p:nvSpPr>
          <p:cNvPr id="15" name="Rounded Rectangle 127"/>
          <p:cNvSpPr/>
          <p:nvPr/>
        </p:nvSpPr>
        <p:spPr>
          <a:xfrm>
            <a:off x="1" y="3635089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0651" y="1688098"/>
            <a:ext cx="1202244" cy="45307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14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dirty="0"/>
              <a:t>ด้านหลักสูตรและกระบวนการเรียนรู้</a:t>
            </a:r>
          </a:p>
        </p:txBody>
      </p:sp>
      <p:sp>
        <p:nvSpPr>
          <p:cNvPr id="17" name="Rectangle 125"/>
          <p:cNvSpPr>
            <a:spLocks noChangeArrowheads="1"/>
          </p:cNvSpPr>
          <p:nvPr/>
        </p:nvSpPr>
        <p:spPr bwMode="auto">
          <a:xfrm>
            <a:off x="6650572" y="2348880"/>
            <a:ext cx="2457932" cy="4520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โครงการจัดและพัฒนาการศึกษาทางไกลประเภทการศึกษาต่อเนื่อง</a:t>
            </a:r>
          </a:p>
        </p:txBody>
      </p:sp>
      <p:sp>
        <p:nvSpPr>
          <p:cNvPr id="18" name="Rectangle 126"/>
          <p:cNvSpPr>
            <a:spLocks noChangeArrowheads="1"/>
          </p:cNvSpPr>
          <p:nvPr/>
        </p:nvSpPr>
        <p:spPr bwMode="auto">
          <a:xfrm>
            <a:off x="4760670" y="1936863"/>
            <a:ext cx="1670743" cy="4286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เพิ่มช่องทางการเรียน</a:t>
            </a:r>
          </a:p>
        </p:txBody>
      </p:sp>
      <p:sp>
        <p:nvSpPr>
          <p:cNvPr id="19" name="Rectangle 165"/>
          <p:cNvSpPr>
            <a:spLocks noChangeArrowheads="1"/>
          </p:cNvSpPr>
          <p:nvPr/>
        </p:nvSpPr>
        <p:spPr bwMode="auto">
          <a:xfrm>
            <a:off x="3022114" y="2060848"/>
            <a:ext cx="1617615" cy="4391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ไม่มีเวลาเข้าเรียน</a:t>
            </a:r>
          </a:p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ในช่วงเวลาปกติ</a:t>
            </a:r>
          </a:p>
        </p:txBody>
      </p:sp>
      <p:sp>
        <p:nvSpPr>
          <p:cNvPr id="20" name="Rectangle 97"/>
          <p:cNvSpPr>
            <a:spLocks noChangeArrowheads="1"/>
          </p:cNvSpPr>
          <p:nvPr/>
        </p:nvSpPr>
        <p:spPr bwMode="auto">
          <a:xfrm>
            <a:off x="1519797" y="1915667"/>
            <a:ext cx="1324011" cy="5313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ประชาชนบางกลุ่มอาชีพไม่จบการศึกษาภาคบังคับ</a:t>
            </a:r>
          </a:p>
        </p:txBody>
      </p:sp>
      <p:sp>
        <p:nvSpPr>
          <p:cNvPr id="21" name="Rectangle 125"/>
          <p:cNvSpPr>
            <a:spLocks noChangeArrowheads="1"/>
          </p:cNvSpPr>
          <p:nvPr/>
        </p:nvSpPr>
        <p:spPr bwMode="auto">
          <a:xfrm>
            <a:off x="6645374" y="1833815"/>
            <a:ext cx="2457933" cy="454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โครงการยกระดับการศึกษาประชาชนให้จบการศึกษาภาคบังคับ</a:t>
            </a:r>
          </a:p>
        </p:txBody>
      </p:sp>
      <p:sp>
        <p:nvSpPr>
          <p:cNvPr id="22" name="Rectangle 92"/>
          <p:cNvSpPr>
            <a:spLocks noChangeArrowheads="1"/>
          </p:cNvSpPr>
          <p:nvPr/>
        </p:nvSpPr>
        <p:spPr bwMode="auto">
          <a:xfrm>
            <a:off x="6627916" y="1317908"/>
            <a:ext cx="2448271" cy="4358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โครงการพัฒนาการจัดกระบวนการเรียนรู้ภาษาไทยด้วยวิธีแจกลูกสะกดคำ</a:t>
            </a:r>
          </a:p>
        </p:txBody>
      </p:sp>
      <p:sp>
        <p:nvSpPr>
          <p:cNvPr id="23" name="Rectangle 93"/>
          <p:cNvSpPr>
            <a:spLocks noChangeArrowheads="1"/>
          </p:cNvSpPr>
          <p:nvPr/>
        </p:nvSpPr>
        <p:spPr bwMode="auto">
          <a:xfrm>
            <a:off x="6627916" y="893862"/>
            <a:ext cx="2439442" cy="3483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โครงการส่งเสริมการรู้หนังสือสำหรับคนไทย</a:t>
            </a:r>
          </a:p>
        </p:txBody>
      </p:sp>
      <p:sp>
        <p:nvSpPr>
          <p:cNvPr id="24" name="Rectangle 131"/>
          <p:cNvSpPr>
            <a:spLocks noChangeArrowheads="1"/>
          </p:cNvSpPr>
          <p:nvPr/>
        </p:nvSpPr>
        <p:spPr bwMode="auto">
          <a:xfrm>
            <a:off x="1533778" y="1420560"/>
            <a:ext cx="1310030" cy="3109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ไม่รู้หนังสือ</a:t>
            </a:r>
          </a:p>
        </p:txBody>
      </p:sp>
      <p:sp>
        <p:nvSpPr>
          <p:cNvPr id="25" name="Rectangle 135"/>
          <p:cNvSpPr>
            <a:spLocks noChangeArrowheads="1"/>
          </p:cNvSpPr>
          <p:nvPr/>
        </p:nvSpPr>
        <p:spPr bwMode="auto">
          <a:xfrm>
            <a:off x="4752688" y="1151096"/>
            <a:ext cx="1669345" cy="3755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ส่งเสริมการรู้หนังสือ</a:t>
            </a:r>
          </a:p>
        </p:txBody>
      </p:sp>
      <p:sp>
        <p:nvSpPr>
          <p:cNvPr id="26" name="Rectangle 172"/>
          <p:cNvSpPr>
            <a:spLocks noChangeArrowheads="1"/>
          </p:cNvSpPr>
          <p:nvPr/>
        </p:nvSpPr>
        <p:spPr bwMode="auto">
          <a:xfrm>
            <a:off x="3024984" y="1052736"/>
            <a:ext cx="1617615" cy="4373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ไม่ตระหนักความสำคัญ</a:t>
            </a:r>
          </a:p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ของการรู้หนังสือ</a:t>
            </a:r>
          </a:p>
        </p:txBody>
      </p:sp>
      <p:sp>
        <p:nvSpPr>
          <p:cNvPr id="27" name="Rectangle 173"/>
          <p:cNvSpPr>
            <a:spLocks noChangeArrowheads="1"/>
          </p:cNvSpPr>
          <p:nvPr/>
        </p:nvSpPr>
        <p:spPr bwMode="auto">
          <a:xfrm>
            <a:off x="3027517" y="1556792"/>
            <a:ext cx="1617614" cy="435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ประชาชนบางส่วนลืมหนังสือ</a:t>
            </a:r>
          </a:p>
        </p:txBody>
      </p:sp>
      <p:sp>
        <p:nvSpPr>
          <p:cNvPr id="28" name="Rectangle 96"/>
          <p:cNvSpPr>
            <a:spLocks noChangeArrowheads="1"/>
          </p:cNvSpPr>
          <p:nvPr/>
        </p:nvSpPr>
        <p:spPr bwMode="auto">
          <a:xfrm>
            <a:off x="6676670" y="476672"/>
            <a:ext cx="2399517" cy="3474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โครงการพัฒนาหลักสูตร</a:t>
            </a:r>
          </a:p>
        </p:txBody>
      </p:sp>
      <p:sp>
        <p:nvSpPr>
          <p:cNvPr id="29" name="Rectangle 97"/>
          <p:cNvSpPr>
            <a:spLocks noChangeArrowheads="1"/>
          </p:cNvSpPr>
          <p:nvPr/>
        </p:nvSpPr>
        <p:spPr bwMode="auto">
          <a:xfrm>
            <a:off x="1527143" y="578799"/>
            <a:ext cx="1324011" cy="4019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นักศึกษาเรียนเยอะ</a:t>
            </a:r>
          </a:p>
        </p:txBody>
      </p:sp>
      <p:sp>
        <p:nvSpPr>
          <p:cNvPr id="30" name="Rectangle 100"/>
          <p:cNvSpPr>
            <a:spLocks noChangeArrowheads="1"/>
          </p:cNvSpPr>
          <p:nvPr/>
        </p:nvSpPr>
        <p:spPr bwMode="auto">
          <a:xfrm>
            <a:off x="3026394" y="520634"/>
            <a:ext cx="1617614" cy="4600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รายวิชาเลือกมีจำนวนมาก</a:t>
            </a:r>
            <a:r>
              <a:rPr lang="en-US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เนื้อหาเยอะ</a:t>
            </a:r>
          </a:p>
        </p:txBody>
      </p:sp>
      <p:sp>
        <p:nvSpPr>
          <p:cNvPr id="31" name="Rectangle 103"/>
          <p:cNvSpPr>
            <a:spLocks noChangeArrowheads="1"/>
          </p:cNvSpPr>
          <p:nvPr/>
        </p:nvSpPr>
        <p:spPr bwMode="auto">
          <a:xfrm>
            <a:off x="4751990" y="450413"/>
            <a:ext cx="1670743" cy="5562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กำหนดรายวิชาบังคับเลือก</a:t>
            </a:r>
          </a:p>
        </p:txBody>
      </p:sp>
      <p:sp>
        <p:nvSpPr>
          <p:cNvPr id="32" name="Rounded Rectangle 127"/>
          <p:cNvSpPr/>
          <p:nvPr/>
        </p:nvSpPr>
        <p:spPr>
          <a:xfrm>
            <a:off x="46989" y="1271404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-36512" y="2708920"/>
            <a:ext cx="1430556" cy="66325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14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dirty="0"/>
              <a:t>ด้านการตรวจสอบและประเมินคุณภาพการศึกษา</a:t>
            </a: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1574732" y="2729229"/>
            <a:ext cx="1318940" cy="67866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ผู้เรียนเข้ารับ</a:t>
            </a:r>
            <a:b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การทดสอบน้อย</a:t>
            </a:r>
          </a:p>
        </p:txBody>
      </p:sp>
      <p:sp>
        <p:nvSpPr>
          <p:cNvPr id="35" name="Rectangle 68"/>
          <p:cNvSpPr>
            <a:spLocks noChangeArrowheads="1"/>
          </p:cNvSpPr>
          <p:nvPr/>
        </p:nvSpPr>
        <p:spPr bwMode="auto">
          <a:xfrm>
            <a:off x="3055275" y="2591869"/>
            <a:ext cx="1611419" cy="6409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ระบบการทดสอบไม่ทันสมัยและไม่ทันต่อความต้องการ         ของผู้รับบริการ</a:t>
            </a:r>
          </a:p>
        </p:txBody>
      </p:sp>
      <p:sp>
        <p:nvSpPr>
          <p:cNvPr id="36" name="Rectangle 69"/>
          <p:cNvSpPr>
            <a:spLocks noChangeArrowheads="1"/>
          </p:cNvSpPr>
          <p:nvPr/>
        </p:nvSpPr>
        <p:spPr bwMode="auto">
          <a:xfrm>
            <a:off x="4770503" y="2574898"/>
            <a:ext cx="1675486" cy="4252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พัฒนาระบบวัดและประเมินผล</a:t>
            </a:r>
          </a:p>
        </p:txBody>
      </p:sp>
      <p:sp>
        <p:nvSpPr>
          <p:cNvPr id="37" name="Rectangle 70"/>
          <p:cNvSpPr>
            <a:spLocks noChangeArrowheads="1"/>
          </p:cNvSpPr>
          <p:nvPr/>
        </p:nvSpPr>
        <p:spPr bwMode="auto">
          <a:xfrm>
            <a:off x="6693069" y="2842802"/>
            <a:ext cx="2408579" cy="4515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โครงการพัฒนาระบบการทดสอบด้วยระบบอิเล็กทรอนิกส์</a:t>
            </a:r>
          </a:p>
        </p:txBody>
      </p:sp>
      <p:sp>
        <p:nvSpPr>
          <p:cNvPr id="38" name="Rounded Rectangle 127"/>
          <p:cNvSpPr/>
          <p:nvPr/>
        </p:nvSpPr>
        <p:spPr>
          <a:xfrm>
            <a:off x="44635" y="2365490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-16086" y="5226242"/>
            <a:ext cx="1275718" cy="73047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14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dirty="0"/>
              <a:t>ด้านระบบสื่อสารและเทคโนโลยีเพื่อการศึกษา</a:t>
            </a: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850935" y="5191482"/>
            <a:ext cx="1695174" cy="881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ประสานความร่วมมือกับหน่วยงานที่เกี่ยวข้อง</a:t>
            </a:r>
          </a:p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ด้าน</a:t>
            </a:r>
            <a:r>
              <a:rPr lang="en-US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Content Network </a:t>
            </a: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 และ </a:t>
            </a:r>
            <a:r>
              <a:rPr lang="en-US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Homework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6675248" y="5375391"/>
            <a:ext cx="2408580" cy="56975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การงบประมาณด้าน </a:t>
            </a:r>
            <a:r>
              <a:rPr lang="en-US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ICT</a:t>
            </a:r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ในการจัดทำ</a:t>
            </a:r>
            <a:r>
              <a:rPr lang="en-US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en-US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Content </a:t>
            </a:r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การฝึกอบรมร่วมกับ </a:t>
            </a:r>
            <a:r>
              <a:rPr lang="th-TH" alt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ศทก</a:t>
            </a:r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677616" y="5266737"/>
            <a:ext cx="1344497" cy="4985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วิทยากรไม่เก่ง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3185950" y="5375391"/>
            <a:ext cx="1484172" cy="28126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ขาดองค์ความรู้</a:t>
            </a:r>
          </a:p>
        </p:txBody>
      </p:sp>
      <p:sp>
        <p:nvSpPr>
          <p:cNvPr id="44" name="Rounded Rectangle 127"/>
          <p:cNvSpPr/>
          <p:nvPr/>
        </p:nvSpPr>
        <p:spPr>
          <a:xfrm>
            <a:off x="184" y="4962111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-1116" y="6285515"/>
            <a:ext cx="1430556" cy="36632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14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/>
              <a:t>ด้านบริหารงานทั่วไป</a:t>
            </a:r>
          </a:p>
        </p:txBody>
      </p:sp>
      <p:sp>
        <p:nvSpPr>
          <p:cNvPr id="46" name="Rectangle 3"/>
          <p:cNvSpPr>
            <a:spLocks noChangeArrowheads="1"/>
          </p:cNvSpPr>
          <p:nvPr/>
        </p:nvSpPr>
        <p:spPr bwMode="auto">
          <a:xfrm>
            <a:off x="1598102" y="6167942"/>
            <a:ext cx="1332391" cy="5110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การกำกับ</a:t>
            </a:r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ติดตาม</a:t>
            </a:r>
            <a:b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เป็นระบบ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6697542" y="6224857"/>
            <a:ext cx="2408579" cy="4460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โครงการจัดทำฐานข้อมูลของ </a:t>
            </a:r>
            <a:r>
              <a:rPr lang="th-TH" alt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กศน</a:t>
            </a:r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.ตำบล</a:t>
            </a:r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4789491" y="6237312"/>
            <a:ext cx="1679910" cy="564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ใช้หน่วยงานในทุกระดับ</a:t>
            </a:r>
            <a:b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เป็นกลไกในการขับเคลื่อน</a:t>
            </a:r>
          </a:p>
        </p:txBody>
      </p:sp>
      <p:sp>
        <p:nvSpPr>
          <p:cNvPr id="49" name="Rectangle 18"/>
          <p:cNvSpPr>
            <a:spLocks noChangeArrowheads="1"/>
          </p:cNvSpPr>
          <p:nvPr/>
        </p:nvSpPr>
        <p:spPr bwMode="auto">
          <a:xfrm>
            <a:off x="3035816" y="6167942"/>
            <a:ext cx="1627853" cy="4838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3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ระบบบริหารจัดการ</a:t>
            </a:r>
            <a:br>
              <a:rPr lang="th-TH" altLang="th-TH" sz="13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3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ไม่ได้รับการพัฒนาอย่างต่อเนื่อง</a:t>
            </a:r>
          </a:p>
        </p:txBody>
      </p:sp>
      <p:sp>
        <p:nvSpPr>
          <p:cNvPr id="50" name="Rounded Rectangle 127"/>
          <p:cNvSpPr/>
          <p:nvPr/>
        </p:nvSpPr>
        <p:spPr>
          <a:xfrm>
            <a:off x="-12148" y="5980889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6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2" name="Straight Connector 51"/>
          <p:cNvCxnSpPr>
            <a:stCxn id="16" idx="3"/>
            <a:endCxn id="29" idx="1"/>
          </p:cNvCxnSpPr>
          <p:nvPr/>
        </p:nvCxnSpPr>
        <p:spPr>
          <a:xfrm flipV="1">
            <a:off x="1222895" y="779764"/>
            <a:ext cx="304248" cy="113487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16" idx="3"/>
            <a:endCxn id="24" idx="1"/>
          </p:cNvCxnSpPr>
          <p:nvPr/>
        </p:nvCxnSpPr>
        <p:spPr>
          <a:xfrm flipV="1">
            <a:off x="1222895" y="1576030"/>
            <a:ext cx="310883" cy="33860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6" idx="3"/>
            <a:endCxn id="20" idx="1"/>
          </p:cNvCxnSpPr>
          <p:nvPr/>
        </p:nvCxnSpPr>
        <p:spPr>
          <a:xfrm>
            <a:off x="1222895" y="1914634"/>
            <a:ext cx="296902" cy="26671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29" idx="3"/>
          </p:cNvCxnSpPr>
          <p:nvPr/>
        </p:nvCxnSpPr>
        <p:spPr>
          <a:xfrm flipV="1">
            <a:off x="2851154" y="779763"/>
            <a:ext cx="170959" cy="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24" idx="3"/>
            <a:endCxn id="26" idx="1"/>
          </p:cNvCxnSpPr>
          <p:nvPr/>
        </p:nvCxnSpPr>
        <p:spPr>
          <a:xfrm flipV="1">
            <a:off x="2843808" y="1271404"/>
            <a:ext cx="181176" cy="304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24" idx="3"/>
          </p:cNvCxnSpPr>
          <p:nvPr/>
        </p:nvCxnSpPr>
        <p:spPr>
          <a:xfrm>
            <a:off x="2843808" y="1576030"/>
            <a:ext cx="178305" cy="19870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20" idx="3"/>
            <a:endCxn id="19" idx="1"/>
          </p:cNvCxnSpPr>
          <p:nvPr/>
        </p:nvCxnSpPr>
        <p:spPr>
          <a:xfrm>
            <a:off x="2843808" y="2181346"/>
            <a:ext cx="178306" cy="9907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30" idx="3"/>
            <a:endCxn id="31" idx="1"/>
          </p:cNvCxnSpPr>
          <p:nvPr/>
        </p:nvCxnSpPr>
        <p:spPr>
          <a:xfrm flipV="1">
            <a:off x="4644008" y="728526"/>
            <a:ext cx="107982" cy="22155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1" idx="3"/>
            <a:endCxn id="28" idx="1"/>
          </p:cNvCxnSpPr>
          <p:nvPr/>
        </p:nvCxnSpPr>
        <p:spPr>
          <a:xfrm flipV="1">
            <a:off x="6422733" y="650403"/>
            <a:ext cx="253937" cy="781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26" idx="3"/>
            <a:endCxn id="25" idx="1"/>
          </p:cNvCxnSpPr>
          <p:nvPr/>
        </p:nvCxnSpPr>
        <p:spPr>
          <a:xfrm>
            <a:off x="4642599" y="1271404"/>
            <a:ext cx="110089" cy="67481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25" idx="3"/>
            <a:endCxn id="23" idx="1"/>
          </p:cNvCxnSpPr>
          <p:nvPr/>
        </p:nvCxnSpPr>
        <p:spPr>
          <a:xfrm flipV="1">
            <a:off x="6422033" y="1068060"/>
            <a:ext cx="205883" cy="2708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" idx="3"/>
            <a:endCxn id="21" idx="1"/>
          </p:cNvCxnSpPr>
          <p:nvPr/>
        </p:nvCxnSpPr>
        <p:spPr>
          <a:xfrm flipV="1">
            <a:off x="6431413" y="2060848"/>
            <a:ext cx="213961" cy="903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27" idx="3"/>
            <a:endCxn id="25" idx="1"/>
          </p:cNvCxnSpPr>
          <p:nvPr/>
        </p:nvCxnSpPr>
        <p:spPr>
          <a:xfrm flipV="1">
            <a:off x="4645131" y="1338885"/>
            <a:ext cx="107557" cy="435851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19" idx="3"/>
            <a:endCxn id="18" idx="1"/>
          </p:cNvCxnSpPr>
          <p:nvPr/>
        </p:nvCxnSpPr>
        <p:spPr>
          <a:xfrm flipV="1">
            <a:off x="4639729" y="2151177"/>
            <a:ext cx="120941" cy="12924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25" idx="3"/>
            <a:endCxn id="22" idx="1"/>
          </p:cNvCxnSpPr>
          <p:nvPr/>
        </p:nvCxnSpPr>
        <p:spPr>
          <a:xfrm>
            <a:off x="6422033" y="1338885"/>
            <a:ext cx="205883" cy="1969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8" idx="3"/>
            <a:endCxn id="17" idx="1"/>
          </p:cNvCxnSpPr>
          <p:nvPr/>
        </p:nvCxnSpPr>
        <p:spPr>
          <a:xfrm>
            <a:off x="6431413" y="2151177"/>
            <a:ext cx="219159" cy="4237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33" idx="3"/>
            <a:endCxn id="34" idx="1"/>
          </p:cNvCxnSpPr>
          <p:nvPr/>
        </p:nvCxnSpPr>
        <p:spPr>
          <a:xfrm>
            <a:off x="1394044" y="3040546"/>
            <a:ext cx="180688" cy="2801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34" idx="3"/>
            <a:endCxn id="35" idx="1"/>
          </p:cNvCxnSpPr>
          <p:nvPr/>
        </p:nvCxnSpPr>
        <p:spPr>
          <a:xfrm flipV="1">
            <a:off x="2893672" y="2912348"/>
            <a:ext cx="161603" cy="15621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35" idx="3"/>
            <a:endCxn id="36" idx="1"/>
          </p:cNvCxnSpPr>
          <p:nvPr/>
        </p:nvCxnSpPr>
        <p:spPr>
          <a:xfrm flipV="1">
            <a:off x="4666694" y="2787521"/>
            <a:ext cx="103809" cy="12482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36" idx="3"/>
            <a:endCxn id="37" idx="1"/>
          </p:cNvCxnSpPr>
          <p:nvPr/>
        </p:nvCxnSpPr>
        <p:spPr>
          <a:xfrm>
            <a:off x="6445989" y="2787521"/>
            <a:ext cx="247080" cy="28103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4" idx="3"/>
            <a:endCxn id="8" idx="1"/>
          </p:cNvCxnSpPr>
          <p:nvPr/>
        </p:nvCxnSpPr>
        <p:spPr>
          <a:xfrm flipV="1">
            <a:off x="1477544" y="4252454"/>
            <a:ext cx="175038" cy="20236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8" idx="3"/>
            <a:endCxn id="6" idx="1"/>
          </p:cNvCxnSpPr>
          <p:nvPr/>
        </p:nvCxnSpPr>
        <p:spPr>
          <a:xfrm flipV="1">
            <a:off x="2957903" y="3811539"/>
            <a:ext cx="143727" cy="44091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8" idx="3"/>
          </p:cNvCxnSpPr>
          <p:nvPr/>
        </p:nvCxnSpPr>
        <p:spPr>
          <a:xfrm>
            <a:off x="2957903" y="4252454"/>
            <a:ext cx="181041" cy="34359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6" idx="3"/>
            <a:endCxn id="10" idx="1"/>
          </p:cNvCxnSpPr>
          <p:nvPr/>
        </p:nvCxnSpPr>
        <p:spPr>
          <a:xfrm flipV="1">
            <a:off x="4696410" y="3426457"/>
            <a:ext cx="192490" cy="38508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6" idx="3"/>
            <a:endCxn id="9" idx="1"/>
          </p:cNvCxnSpPr>
          <p:nvPr/>
        </p:nvCxnSpPr>
        <p:spPr>
          <a:xfrm>
            <a:off x="4696410" y="3811539"/>
            <a:ext cx="197320" cy="10044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stCxn id="6" idx="3"/>
            <a:endCxn id="7" idx="1"/>
          </p:cNvCxnSpPr>
          <p:nvPr/>
        </p:nvCxnSpPr>
        <p:spPr>
          <a:xfrm>
            <a:off x="4696410" y="3811539"/>
            <a:ext cx="192489" cy="61271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2" idx="3"/>
            <a:endCxn id="11" idx="1"/>
          </p:cNvCxnSpPr>
          <p:nvPr/>
        </p:nvCxnSpPr>
        <p:spPr>
          <a:xfrm>
            <a:off x="4733724" y="4540625"/>
            <a:ext cx="155174" cy="34709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>
            <a:stCxn id="10" idx="3"/>
            <a:endCxn id="14" idx="1"/>
          </p:cNvCxnSpPr>
          <p:nvPr/>
        </p:nvCxnSpPr>
        <p:spPr>
          <a:xfrm>
            <a:off x="6534681" y="3426457"/>
            <a:ext cx="380349" cy="27689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>
            <a:stCxn id="10" idx="3"/>
            <a:endCxn id="13" idx="1"/>
          </p:cNvCxnSpPr>
          <p:nvPr/>
        </p:nvCxnSpPr>
        <p:spPr>
          <a:xfrm>
            <a:off x="6534681" y="3426457"/>
            <a:ext cx="380349" cy="81669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7" idx="3"/>
            <a:endCxn id="5" idx="1"/>
          </p:cNvCxnSpPr>
          <p:nvPr/>
        </p:nvCxnSpPr>
        <p:spPr>
          <a:xfrm>
            <a:off x="6534680" y="4424249"/>
            <a:ext cx="380350" cy="2173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>
            <a:stCxn id="11" idx="3"/>
            <a:endCxn id="5" idx="1"/>
          </p:cNvCxnSpPr>
          <p:nvPr/>
        </p:nvCxnSpPr>
        <p:spPr>
          <a:xfrm flipV="1">
            <a:off x="6534679" y="4641570"/>
            <a:ext cx="380351" cy="2461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stCxn id="9" idx="3"/>
            <a:endCxn id="13" idx="1"/>
          </p:cNvCxnSpPr>
          <p:nvPr/>
        </p:nvCxnSpPr>
        <p:spPr>
          <a:xfrm>
            <a:off x="6539511" y="3911985"/>
            <a:ext cx="375519" cy="33116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9" idx="3"/>
            <a:endCxn id="5" idx="1"/>
          </p:cNvCxnSpPr>
          <p:nvPr/>
        </p:nvCxnSpPr>
        <p:spPr>
          <a:xfrm>
            <a:off x="6539511" y="3911985"/>
            <a:ext cx="375519" cy="72958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39" idx="3"/>
            <a:endCxn id="42" idx="1"/>
          </p:cNvCxnSpPr>
          <p:nvPr/>
        </p:nvCxnSpPr>
        <p:spPr>
          <a:xfrm flipV="1">
            <a:off x="1259632" y="5516022"/>
            <a:ext cx="417984" cy="7545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42" idx="3"/>
            <a:endCxn id="43" idx="1"/>
          </p:cNvCxnSpPr>
          <p:nvPr/>
        </p:nvCxnSpPr>
        <p:spPr>
          <a:xfrm>
            <a:off x="3022113" y="5516022"/>
            <a:ext cx="16383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43" idx="3"/>
            <a:endCxn id="40" idx="1"/>
          </p:cNvCxnSpPr>
          <p:nvPr/>
        </p:nvCxnSpPr>
        <p:spPr>
          <a:xfrm>
            <a:off x="4670122" y="5516022"/>
            <a:ext cx="180813" cy="11645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40" idx="3"/>
            <a:endCxn id="41" idx="1"/>
          </p:cNvCxnSpPr>
          <p:nvPr/>
        </p:nvCxnSpPr>
        <p:spPr>
          <a:xfrm>
            <a:off x="6546109" y="5632478"/>
            <a:ext cx="129139" cy="2779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45" idx="3"/>
            <a:endCxn id="46" idx="1"/>
          </p:cNvCxnSpPr>
          <p:nvPr/>
        </p:nvCxnSpPr>
        <p:spPr>
          <a:xfrm flipV="1">
            <a:off x="1429440" y="6423444"/>
            <a:ext cx="168662" cy="4523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46" idx="3"/>
            <a:endCxn id="49" idx="1"/>
          </p:cNvCxnSpPr>
          <p:nvPr/>
        </p:nvCxnSpPr>
        <p:spPr>
          <a:xfrm flipV="1">
            <a:off x="2930493" y="6409891"/>
            <a:ext cx="105323" cy="1355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stCxn id="49" idx="3"/>
            <a:endCxn id="48" idx="1"/>
          </p:cNvCxnSpPr>
          <p:nvPr/>
        </p:nvCxnSpPr>
        <p:spPr>
          <a:xfrm>
            <a:off x="4663669" y="6409891"/>
            <a:ext cx="125822" cy="10984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48" idx="3"/>
            <a:endCxn id="47" idx="1"/>
          </p:cNvCxnSpPr>
          <p:nvPr/>
        </p:nvCxnSpPr>
        <p:spPr>
          <a:xfrm flipV="1">
            <a:off x="6469401" y="6447860"/>
            <a:ext cx="228141" cy="7187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20651" y="-1"/>
            <a:ext cx="9087853" cy="4504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18" tIns="45710" rIns="91418" bIns="45710" rtlCol="0" anchor="ctr">
            <a:noAutofit/>
          </a:bodyPr>
          <a:lstStyle/>
          <a:p>
            <a:pPr algn="ctr" defTabSz="914180">
              <a:spcBef>
                <a:spcPct val="0"/>
              </a:spcBef>
            </a:pP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 ประเด็นยุทธศาสตร์ การศึกษานอกระบบ</a:t>
            </a:r>
          </a:p>
        </p:txBody>
      </p:sp>
      <p:sp>
        <p:nvSpPr>
          <p:cNvPr id="141" name="Rectangle 128"/>
          <p:cNvSpPr>
            <a:spLocks noChangeArrowheads="1"/>
          </p:cNvSpPr>
          <p:nvPr/>
        </p:nvSpPr>
        <p:spPr bwMode="auto">
          <a:xfrm>
            <a:off x="6915029" y="4830739"/>
            <a:ext cx="2121465" cy="4427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โครงการจัดการศึกษาในชุมชนโดยใช้ </a:t>
            </a:r>
            <a:r>
              <a:rPr lang="th-TH" altLang="th-TH" sz="1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กศน</a:t>
            </a:r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.ตำบลเป็นฐาน</a:t>
            </a:r>
            <a:endParaRPr lang="th-TH" altLang="th-TH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44" name="Straight Connector 143"/>
          <p:cNvCxnSpPr>
            <a:stCxn id="11" idx="3"/>
            <a:endCxn id="141" idx="1"/>
          </p:cNvCxnSpPr>
          <p:nvPr/>
        </p:nvCxnSpPr>
        <p:spPr>
          <a:xfrm>
            <a:off x="6534679" y="4887722"/>
            <a:ext cx="380350" cy="16439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73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9127" y="5043364"/>
            <a:ext cx="1430555" cy="101459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40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sz="1400" dirty="0"/>
              <a:t>ผลิตและพัฒนากำลังคนให้สอดคล้องกับความต้องการและรองรับการพัฒนาประเทศ</a:t>
            </a:r>
          </a:p>
        </p:txBody>
      </p:sp>
      <p:sp>
        <p:nvSpPr>
          <p:cNvPr id="5" name="Rectangle 128"/>
          <p:cNvSpPr>
            <a:spLocks noChangeArrowheads="1"/>
          </p:cNvSpPr>
          <p:nvPr/>
        </p:nvSpPr>
        <p:spPr bwMode="auto">
          <a:xfrm>
            <a:off x="6941464" y="5364829"/>
            <a:ext cx="2121465" cy="3024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โครงการชุมชนรักการอ่าน</a:t>
            </a:r>
          </a:p>
        </p:txBody>
      </p:sp>
      <p:sp>
        <p:nvSpPr>
          <p:cNvPr id="6" name="Rectangle 129"/>
          <p:cNvSpPr>
            <a:spLocks noChangeArrowheads="1"/>
          </p:cNvSpPr>
          <p:nvPr/>
        </p:nvSpPr>
        <p:spPr bwMode="auto">
          <a:xfrm>
            <a:off x="3086312" y="3835499"/>
            <a:ext cx="1594780" cy="362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ขาดนิสัยรักการอ่าน</a:t>
            </a:r>
            <a:endParaRPr lang="th-TH" alt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130"/>
          <p:cNvSpPr>
            <a:spLocks noChangeArrowheads="1"/>
          </p:cNvSpPr>
          <p:nvPr/>
        </p:nvSpPr>
        <p:spPr bwMode="auto">
          <a:xfrm>
            <a:off x="4843179" y="4321254"/>
            <a:ext cx="1645781" cy="4157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จัดตั้งเครือข่ายส่งเสริม</a:t>
            </a:r>
            <a:b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การอ่าน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ectangle 134"/>
          <p:cNvSpPr>
            <a:spLocks noChangeArrowheads="1"/>
          </p:cNvSpPr>
          <p:nvPr/>
        </p:nvSpPr>
        <p:spPr bwMode="auto">
          <a:xfrm>
            <a:off x="1652582" y="4563560"/>
            <a:ext cx="1305321" cy="7036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คนไทยอ่านหนังสือน้อย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135"/>
          <p:cNvSpPr>
            <a:spLocks noChangeArrowheads="1"/>
          </p:cNvSpPr>
          <p:nvPr/>
        </p:nvSpPr>
        <p:spPr bwMode="auto">
          <a:xfrm>
            <a:off x="4848010" y="3808230"/>
            <a:ext cx="1645781" cy="417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จัดกิจกรรมส่งเสริมการอ่านที่หลากหลาย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136"/>
          <p:cNvSpPr>
            <a:spLocks noChangeArrowheads="1"/>
          </p:cNvSpPr>
          <p:nvPr/>
        </p:nvSpPr>
        <p:spPr bwMode="auto">
          <a:xfrm>
            <a:off x="4843180" y="3322702"/>
            <a:ext cx="1645781" cy="417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จัดสถานที่เพื่อการส่งเสริม</a:t>
            </a:r>
            <a:b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การอ่าน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ectangle 137"/>
          <p:cNvSpPr>
            <a:spLocks noChangeArrowheads="1"/>
          </p:cNvSpPr>
          <p:nvPr/>
        </p:nvSpPr>
        <p:spPr bwMode="auto">
          <a:xfrm>
            <a:off x="4843178" y="4795138"/>
            <a:ext cx="1645781" cy="3949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สร้างบรรยากาศที่หลากหลาย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le 139"/>
          <p:cNvSpPr>
            <a:spLocks noChangeArrowheads="1"/>
          </p:cNvSpPr>
          <p:nvPr/>
        </p:nvSpPr>
        <p:spPr bwMode="auto">
          <a:xfrm>
            <a:off x="3117251" y="4348367"/>
            <a:ext cx="1594780" cy="3886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ขาดกิจกรรมส่งเสริมการอ่านที่น่าสนใจ</a:t>
            </a:r>
            <a:endParaRPr lang="th-TH" alt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Rectangle 178"/>
          <p:cNvSpPr>
            <a:spLocks noChangeArrowheads="1"/>
          </p:cNvSpPr>
          <p:nvPr/>
        </p:nvSpPr>
        <p:spPr bwMode="auto">
          <a:xfrm>
            <a:off x="6947492" y="4795138"/>
            <a:ext cx="2121465" cy="3432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โครงการบรรณสัญจร</a:t>
            </a:r>
          </a:p>
        </p:txBody>
      </p:sp>
      <p:sp>
        <p:nvSpPr>
          <p:cNvPr id="14" name="Rectangle 180"/>
          <p:cNvSpPr>
            <a:spLocks noChangeArrowheads="1"/>
          </p:cNvSpPr>
          <p:nvPr/>
        </p:nvSpPr>
        <p:spPr bwMode="auto">
          <a:xfrm>
            <a:off x="6920401" y="4116137"/>
            <a:ext cx="2142528" cy="4644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โครงการส่งเสริมการรักการอ่าน</a:t>
            </a:r>
            <a:endParaRPr lang="th-TH" altLang="th-TH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Rounded Rectangle 127"/>
          <p:cNvSpPr/>
          <p:nvPr/>
        </p:nvSpPr>
        <p:spPr>
          <a:xfrm>
            <a:off x="89127" y="4574924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0651" y="1688098"/>
            <a:ext cx="1202244" cy="45307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algn="ctr">
              <a:defRPr sz="1400" b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altLang="th-TH" dirty="0"/>
              <a:t>ด้านหลักสูตรและกระบวนการเรียนรู้</a:t>
            </a:r>
          </a:p>
        </p:txBody>
      </p:sp>
      <p:sp>
        <p:nvSpPr>
          <p:cNvPr id="18" name="Rectangle 126"/>
          <p:cNvSpPr>
            <a:spLocks noChangeArrowheads="1"/>
          </p:cNvSpPr>
          <p:nvPr/>
        </p:nvSpPr>
        <p:spPr bwMode="auto">
          <a:xfrm>
            <a:off x="4750124" y="1650821"/>
            <a:ext cx="1670743" cy="4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ส่งเสริมการอ่านในหมู่บ้าน/ชุมชน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ectangle 165"/>
          <p:cNvSpPr>
            <a:spLocks noChangeArrowheads="1"/>
          </p:cNvSpPr>
          <p:nvPr/>
        </p:nvSpPr>
        <p:spPr bwMode="auto">
          <a:xfrm>
            <a:off x="3014886" y="2249743"/>
            <a:ext cx="1617615" cy="6248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300"/>
              </a:lnSpc>
              <a:defRPr/>
            </a:pP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ขาดการ</a:t>
            </a: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เรียนรู้ตลอดชีวิต</a:t>
            </a:r>
          </a:p>
          <a:p>
            <a:pPr algn="ctr">
              <a:lnSpc>
                <a:spcPts val="1300"/>
              </a:lnSpc>
              <a:defRPr/>
            </a:pP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ในชุมชน</a:t>
            </a:r>
          </a:p>
        </p:txBody>
      </p:sp>
      <p:sp>
        <p:nvSpPr>
          <p:cNvPr id="20" name="Rectangle 97"/>
          <p:cNvSpPr>
            <a:spLocks noChangeArrowheads="1"/>
          </p:cNvSpPr>
          <p:nvPr/>
        </p:nvSpPr>
        <p:spPr bwMode="auto">
          <a:xfrm>
            <a:off x="1519797" y="1915667"/>
            <a:ext cx="1324011" cy="7932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แหล่งเรียนรูในชุมชนขาดการพัฒนา ไม่มีความทันสมัย ไม่น่าสนใจ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ectangle 125"/>
          <p:cNvSpPr>
            <a:spLocks noChangeArrowheads="1"/>
          </p:cNvSpPr>
          <p:nvPr/>
        </p:nvSpPr>
        <p:spPr bwMode="auto">
          <a:xfrm>
            <a:off x="6645374" y="1833815"/>
            <a:ext cx="2457933" cy="45406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โครงการจัดตั้งศูนย์การเรียนชุมชน</a:t>
            </a:r>
          </a:p>
        </p:txBody>
      </p:sp>
      <p:sp>
        <p:nvSpPr>
          <p:cNvPr id="22" name="Rectangle 92"/>
          <p:cNvSpPr>
            <a:spLocks noChangeArrowheads="1"/>
          </p:cNvSpPr>
          <p:nvPr/>
        </p:nvSpPr>
        <p:spPr bwMode="auto">
          <a:xfrm>
            <a:off x="6627916" y="1317908"/>
            <a:ext cx="2448271" cy="4358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โครงการยกระดับบ้านหนังสือชุมชน</a:t>
            </a:r>
          </a:p>
        </p:txBody>
      </p:sp>
      <p:sp>
        <p:nvSpPr>
          <p:cNvPr id="23" name="Rectangle 93"/>
          <p:cNvSpPr>
            <a:spLocks noChangeArrowheads="1"/>
          </p:cNvSpPr>
          <p:nvPr/>
        </p:nvSpPr>
        <p:spPr bwMode="auto">
          <a:xfrm>
            <a:off x="6627916" y="893862"/>
            <a:ext cx="2439442" cy="3483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โครงการซ่อมแซมห้องสมุดประชาชน</a:t>
            </a:r>
          </a:p>
        </p:txBody>
      </p:sp>
      <p:sp>
        <p:nvSpPr>
          <p:cNvPr id="24" name="Rectangle 131"/>
          <p:cNvSpPr>
            <a:spLocks noChangeArrowheads="1"/>
          </p:cNvSpPr>
          <p:nvPr/>
        </p:nvSpPr>
        <p:spPr bwMode="auto">
          <a:xfrm>
            <a:off x="1533778" y="1420560"/>
            <a:ext cx="1310030" cy="3109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ขาดทักษะแสวงหาความรู้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ectangle 135"/>
          <p:cNvSpPr>
            <a:spLocks noChangeArrowheads="1"/>
          </p:cNvSpPr>
          <p:nvPr/>
        </p:nvSpPr>
        <p:spPr bwMode="auto">
          <a:xfrm>
            <a:off x="4752688" y="1111660"/>
            <a:ext cx="1669345" cy="454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ส่งเสริมการเรียนรู้ในห้องสมุดประชาชน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Rectangle 172"/>
          <p:cNvSpPr>
            <a:spLocks noChangeArrowheads="1"/>
          </p:cNvSpPr>
          <p:nvPr/>
        </p:nvSpPr>
        <p:spPr bwMode="auto">
          <a:xfrm>
            <a:off x="3024984" y="1111660"/>
            <a:ext cx="1617615" cy="5275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300"/>
              </a:lnSpc>
              <a:defRPr/>
            </a:pP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สร้างและกระจายโอกาสทางการศึกษาตามอัธยาศัย</a:t>
            </a:r>
          </a:p>
        </p:txBody>
      </p:sp>
      <p:sp>
        <p:nvSpPr>
          <p:cNvPr id="27" name="Rectangle 173"/>
          <p:cNvSpPr>
            <a:spLocks noChangeArrowheads="1"/>
          </p:cNvSpPr>
          <p:nvPr/>
        </p:nvSpPr>
        <p:spPr bwMode="auto">
          <a:xfrm>
            <a:off x="2989745" y="1753762"/>
            <a:ext cx="1617614" cy="435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300"/>
              </a:lnSpc>
              <a:defRPr/>
            </a:pPr>
            <a:r>
              <a:rPr lang="th-TH" altLang="th-TH" sz="16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สร้างวิถีการเรียนรู้ตามอัธยาศัย</a:t>
            </a:r>
          </a:p>
        </p:txBody>
      </p:sp>
      <p:sp>
        <p:nvSpPr>
          <p:cNvPr id="28" name="Rectangle 96"/>
          <p:cNvSpPr>
            <a:spLocks noChangeArrowheads="1"/>
          </p:cNvSpPr>
          <p:nvPr/>
        </p:nvSpPr>
        <p:spPr bwMode="auto">
          <a:xfrm>
            <a:off x="6676670" y="476672"/>
            <a:ext cx="2399517" cy="3474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โครงการพัฒนาโครงสร้างพื้นฐาน </a:t>
            </a:r>
            <a:r>
              <a:rPr lang="th-TH" altLang="th-TH" sz="14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กศน</a:t>
            </a:r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.ตำบล</a:t>
            </a:r>
          </a:p>
        </p:txBody>
      </p:sp>
      <p:sp>
        <p:nvSpPr>
          <p:cNvPr id="29" name="Rectangle 97"/>
          <p:cNvSpPr>
            <a:spLocks noChangeArrowheads="1"/>
          </p:cNvSpPr>
          <p:nvPr/>
        </p:nvSpPr>
        <p:spPr bwMode="auto">
          <a:xfrm>
            <a:off x="1527143" y="578799"/>
            <a:ext cx="1324011" cy="4019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เข้าไม่ถึงความรู้</a:t>
            </a:r>
            <a:endParaRPr lang="th-TH" alt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Rectangle 100"/>
          <p:cNvSpPr>
            <a:spLocks noChangeArrowheads="1"/>
          </p:cNvSpPr>
          <p:nvPr/>
        </p:nvSpPr>
        <p:spPr bwMode="auto">
          <a:xfrm>
            <a:off x="3026394" y="520634"/>
            <a:ext cx="1617614" cy="4600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300"/>
              </a:lnSpc>
              <a:defRPr/>
            </a:pP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ขาดบรรยากาศ </a:t>
            </a: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และ</a:t>
            </a: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สื่อ</a:t>
            </a:r>
            <a:b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</a:b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ที่เอื้อ</a:t>
            </a: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ต่อการเรียนรู้</a:t>
            </a:r>
          </a:p>
        </p:txBody>
      </p:sp>
      <p:sp>
        <p:nvSpPr>
          <p:cNvPr id="31" name="Rectangle 103"/>
          <p:cNvSpPr>
            <a:spLocks noChangeArrowheads="1"/>
          </p:cNvSpPr>
          <p:nvPr/>
        </p:nvSpPr>
        <p:spPr bwMode="auto">
          <a:xfrm>
            <a:off x="4751990" y="450413"/>
            <a:ext cx="1670743" cy="5562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 </a:t>
            </a:r>
            <a:r>
              <a:rPr lang="th-TH" altLang="th-TH" sz="1400" b="1" dirty="0" err="1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กศน</a:t>
            </a:r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.ตำบลให้มีความพร้อมด้าน </a:t>
            </a:r>
            <a:r>
              <a:rPr lang="en-US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ICT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Rounded Rectangle 127"/>
          <p:cNvSpPr/>
          <p:nvPr/>
        </p:nvSpPr>
        <p:spPr>
          <a:xfrm>
            <a:off x="46989" y="1271404"/>
            <a:ext cx="467544" cy="304626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2" name="Straight Connector 51"/>
          <p:cNvCxnSpPr>
            <a:stCxn id="16" idx="3"/>
            <a:endCxn id="29" idx="1"/>
          </p:cNvCxnSpPr>
          <p:nvPr/>
        </p:nvCxnSpPr>
        <p:spPr>
          <a:xfrm flipV="1">
            <a:off x="1222895" y="779764"/>
            <a:ext cx="304248" cy="113487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16" idx="3"/>
            <a:endCxn id="24" idx="1"/>
          </p:cNvCxnSpPr>
          <p:nvPr/>
        </p:nvCxnSpPr>
        <p:spPr>
          <a:xfrm flipV="1">
            <a:off x="1222895" y="1576030"/>
            <a:ext cx="310883" cy="33860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6" idx="3"/>
            <a:endCxn id="20" idx="1"/>
          </p:cNvCxnSpPr>
          <p:nvPr/>
        </p:nvCxnSpPr>
        <p:spPr>
          <a:xfrm>
            <a:off x="1222895" y="1914634"/>
            <a:ext cx="296902" cy="39766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4" idx="3"/>
            <a:endCxn id="8" idx="1"/>
          </p:cNvCxnSpPr>
          <p:nvPr/>
        </p:nvCxnSpPr>
        <p:spPr>
          <a:xfrm flipV="1">
            <a:off x="1519682" y="4915394"/>
            <a:ext cx="132900" cy="63526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20651" y="-1"/>
            <a:ext cx="9087853" cy="4504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18" tIns="45710" rIns="91418" bIns="45710" rtlCol="0" anchor="ctr">
            <a:noAutofit/>
          </a:bodyPr>
          <a:lstStyle/>
          <a:p>
            <a:pPr algn="ctr" defTabSz="914180">
              <a:spcBef>
                <a:spcPct val="0"/>
              </a:spcBef>
            </a:pP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2ประเด็น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 การ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ศึกษาตามอัธยาศัย</a:t>
            </a:r>
            <a:endParaRPr lang="th-TH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5" name="Rectangle 129"/>
          <p:cNvSpPr>
            <a:spLocks noChangeArrowheads="1"/>
          </p:cNvSpPr>
          <p:nvPr/>
        </p:nvSpPr>
        <p:spPr bwMode="auto">
          <a:xfrm>
            <a:off x="3070865" y="2972889"/>
            <a:ext cx="1594780" cy="6816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300"/>
              </a:lnSpc>
              <a:defRPr/>
            </a:pP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ขาดการะ</a:t>
            </a: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ประสาน</a:t>
            </a:r>
            <a:r>
              <a:rPr lang="th-TH" altLang="th-TH" sz="16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ความร่วมมือ</a:t>
            </a:r>
            <a:r>
              <a:rPr lang="th-TH" altLang="th-TH" sz="16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กับเครือข่ายการเรียนรู้ในชุมชน</a:t>
            </a:r>
          </a:p>
        </p:txBody>
      </p:sp>
      <p:sp>
        <p:nvSpPr>
          <p:cNvPr id="99" name="Rectangle 126"/>
          <p:cNvSpPr>
            <a:spLocks noChangeArrowheads="1"/>
          </p:cNvSpPr>
          <p:nvPr/>
        </p:nvSpPr>
        <p:spPr bwMode="auto">
          <a:xfrm>
            <a:off x="4784895" y="2218571"/>
            <a:ext cx="1670743" cy="4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จีดกระบวนการเรียนรู้ที่หลากหลายในชุมชน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1" name="Rectangle 126"/>
          <p:cNvSpPr>
            <a:spLocks noChangeArrowheads="1"/>
          </p:cNvSpPr>
          <p:nvPr/>
        </p:nvSpPr>
        <p:spPr bwMode="auto">
          <a:xfrm>
            <a:off x="4795070" y="2763352"/>
            <a:ext cx="1670743" cy="4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ประสานเชื่อมโยงบ้าน วัด โรงเรียนเพื่อจัดการเรียนรู้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3" name="Rectangle 134"/>
          <p:cNvSpPr>
            <a:spLocks noChangeArrowheads="1"/>
          </p:cNvSpPr>
          <p:nvPr/>
        </p:nvSpPr>
        <p:spPr bwMode="auto">
          <a:xfrm>
            <a:off x="1709565" y="5631851"/>
            <a:ext cx="1305321" cy="7036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663300"/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ไม่ชอบแสวงหาความรู้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9" name="Rectangle 139"/>
          <p:cNvSpPr>
            <a:spLocks noChangeArrowheads="1"/>
          </p:cNvSpPr>
          <p:nvPr/>
        </p:nvSpPr>
        <p:spPr bwMode="auto">
          <a:xfrm>
            <a:off x="3130071" y="4863959"/>
            <a:ext cx="1594780" cy="4274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ไม่มีบรรยากาศที่เอื้อ</a:t>
            </a:r>
            <a:b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ต่อการอ่าน</a:t>
            </a:r>
            <a:endParaRPr lang="th-TH" alt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1" name="Rectangle 129"/>
          <p:cNvSpPr>
            <a:spLocks noChangeArrowheads="1"/>
          </p:cNvSpPr>
          <p:nvPr/>
        </p:nvSpPr>
        <p:spPr bwMode="auto">
          <a:xfrm>
            <a:off x="3130071" y="5485872"/>
            <a:ext cx="1594780" cy="362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2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กิจกรรมไม่น่าสนใจ</a:t>
            </a:r>
            <a:endParaRPr lang="th-TH" altLang="th-TH" sz="12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3" name="Rectangle 139"/>
          <p:cNvSpPr>
            <a:spLocks noChangeArrowheads="1"/>
          </p:cNvSpPr>
          <p:nvPr/>
        </p:nvSpPr>
        <p:spPr bwMode="auto">
          <a:xfrm>
            <a:off x="3157564" y="5973388"/>
            <a:ext cx="1594780" cy="3886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6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สื่อไม่น่าสนใจ ล้าหลัง</a:t>
            </a:r>
            <a:endParaRPr lang="th-TH" altLang="th-TH" sz="16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9" name="Rectangle 130"/>
          <p:cNvSpPr>
            <a:spLocks noChangeArrowheads="1"/>
          </p:cNvSpPr>
          <p:nvPr/>
        </p:nvSpPr>
        <p:spPr bwMode="auto">
          <a:xfrm>
            <a:off x="4860033" y="5455370"/>
            <a:ext cx="1645781" cy="4157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จัดการเรียนรู้เชิงรุก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1" name="Rectangle 137"/>
          <p:cNvSpPr>
            <a:spLocks noChangeArrowheads="1"/>
          </p:cNvSpPr>
          <p:nvPr/>
        </p:nvSpPr>
        <p:spPr bwMode="auto">
          <a:xfrm>
            <a:off x="4860032" y="5986404"/>
            <a:ext cx="1645781" cy="610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altLang="th-TH" sz="14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พัฒนาสื่อเทคโนโลยีและสถานที่สำหรับการเรียนรู้</a:t>
            </a:r>
            <a:endParaRPr lang="th-TH" altLang="th-TH" sz="1400" b="1" dirty="0">
              <a:solidFill>
                <a:srgbClr val="66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3" name="Rectangle 125"/>
          <p:cNvSpPr>
            <a:spLocks noChangeArrowheads="1"/>
          </p:cNvSpPr>
          <p:nvPr/>
        </p:nvSpPr>
        <p:spPr bwMode="auto">
          <a:xfrm>
            <a:off x="6625895" y="2338602"/>
            <a:ext cx="2457933" cy="45406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โครงการจัดตั้งแหล่งเรียนรู้ชุมชน</a:t>
            </a:r>
          </a:p>
        </p:txBody>
      </p:sp>
      <p:sp>
        <p:nvSpPr>
          <p:cNvPr id="136" name="Rectangle 125"/>
          <p:cNvSpPr>
            <a:spLocks noChangeArrowheads="1"/>
          </p:cNvSpPr>
          <p:nvPr/>
        </p:nvSpPr>
        <p:spPr bwMode="auto">
          <a:xfrm>
            <a:off x="6627916" y="2874562"/>
            <a:ext cx="2457933" cy="45406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</a:t>
            </a:r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การจัดทำฐานข้อมูลชุมชน</a:t>
            </a:r>
            <a:endParaRPr lang="th-TH" altLang="th-TH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7" name="Rectangle 128"/>
          <p:cNvSpPr>
            <a:spLocks noChangeArrowheads="1"/>
          </p:cNvSpPr>
          <p:nvPr/>
        </p:nvSpPr>
        <p:spPr bwMode="auto">
          <a:xfrm>
            <a:off x="6943321" y="5828124"/>
            <a:ext cx="2121465" cy="3024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โครงการมหกรรมวิทยาศาสตร์สัญจร</a:t>
            </a:r>
          </a:p>
        </p:txBody>
      </p:sp>
      <p:cxnSp>
        <p:nvCxnSpPr>
          <p:cNvPr id="117" name="Straight Connector 116"/>
          <p:cNvCxnSpPr>
            <a:stCxn id="29" idx="3"/>
            <a:endCxn id="30" idx="1"/>
          </p:cNvCxnSpPr>
          <p:nvPr/>
        </p:nvCxnSpPr>
        <p:spPr>
          <a:xfrm flipV="1">
            <a:off x="2851154" y="750681"/>
            <a:ext cx="175240" cy="2908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>
            <a:stCxn id="29" idx="3"/>
          </p:cNvCxnSpPr>
          <p:nvPr/>
        </p:nvCxnSpPr>
        <p:spPr>
          <a:xfrm>
            <a:off x="2851154" y="779764"/>
            <a:ext cx="163732" cy="59568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>
            <a:stCxn id="24" idx="3"/>
            <a:endCxn id="27" idx="1"/>
          </p:cNvCxnSpPr>
          <p:nvPr/>
        </p:nvCxnSpPr>
        <p:spPr>
          <a:xfrm>
            <a:off x="2843808" y="1576030"/>
            <a:ext cx="145937" cy="39567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>
            <a:stCxn id="20" idx="3"/>
            <a:endCxn id="19" idx="1"/>
          </p:cNvCxnSpPr>
          <p:nvPr/>
        </p:nvCxnSpPr>
        <p:spPr>
          <a:xfrm>
            <a:off x="2843808" y="2312294"/>
            <a:ext cx="171078" cy="249859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>
            <a:stCxn id="20" idx="3"/>
            <a:endCxn id="95" idx="1"/>
          </p:cNvCxnSpPr>
          <p:nvPr/>
        </p:nvCxnSpPr>
        <p:spPr>
          <a:xfrm>
            <a:off x="2843808" y="2312294"/>
            <a:ext cx="227057" cy="100141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30" idx="3"/>
            <a:endCxn id="31" idx="1"/>
          </p:cNvCxnSpPr>
          <p:nvPr/>
        </p:nvCxnSpPr>
        <p:spPr>
          <a:xfrm flipV="1">
            <a:off x="4644008" y="728526"/>
            <a:ext cx="107982" cy="2215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26" idx="3"/>
            <a:endCxn id="25" idx="1"/>
          </p:cNvCxnSpPr>
          <p:nvPr/>
        </p:nvCxnSpPr>
        <p:spPr>
          <a:xfrm flipV="1">
            <a:off x="4642599" y="1338886"/>
            <a:ext cx="110089" cy="3655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>
            <a:endCxn id="18" idx="1"/>
          </p:cNvCxnSpPr>
          <p:nvPr/>
        </p:nvCxnSpPr>
        <p:spPr>
          <a:xfrm flipV="1">
            <a:off x="4607359" y="1895996"/>
            <a:ext cx="142765" cy="7570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>
            <a:stCxn id="19" idx="3"/>
            <a:endCxn id="99" idx="1"/>
          </p:cNvCxnSpPr>
          <p:nvPr/>
        </p:nvCxnSpPr>
        <p:spPr>
          <a:xfrm flipV="1">
            <a:off x="4632501" y="2463746"/>
            <a:ext cx="152394" cy="9840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>
            <a:endCxn id="101" idx="1"/>
          </p:cNvCxnSpPr>
          <p:nvPr/>
        </p:nvCxnSpPr>
        <p:spPr>
          <a:xfrm flipV="1">
            <a:off x="4681092" y="3008527"/>
            <a:ext cx="113978" cy="24517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>
            <a:stCxn id="31" idx="3"/>
            <a:endCxn id="28" idx="1"/>
          </p:cNvCxnSpPr>
          <p:nvPr/>
        </p:nvCxnSpPr>
        <p:spPr>
          <a:xfrm flipV="1">
            <a:off x="6422733" y="650403"/>
            <a:ext cx="253937" cy="7812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25" idx="3"/>
            <a:endCxn id="23" idx="1"/>
          </p:cNvCxnSpPr>
          <p:nvPr/>
        </p:nvCxnSpPr>
        <p:spPr>
          <a:xfrm flipV="1">
            <a:off x="6422033" y="1068060"/>
            <a:ext cx="205883" cy="27082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>
            <a:stCxn id="18" idx="3"/>
            <a:endCxn id="22" idx="1"/>
          </p:cNvCxnSpPr>
          <p:nvPr/>
        </p:nvCxnSpPr>
        <p:spPr>
          <a:xfrm flipV="1">
            <a:off x="6420867" y="1535835"/>
            <a:ext cx="207049" cy="36016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>
            <a:stCxn id="99" idx="3"/>
            <a:endCxn id="22" idx="1"/>
          </p:cNvCxnSpPr>
          <p:nvPr/>
        </p:nvCxnSpPr>
        <p:spPr>
          <a:xfrm flipV="1">
            <a:off x="6455638" y="1535835"/>
            <a:ext cx="172278" cy="92791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>
            <a:stCxn id="101" idx="3"/>
            <a:endCxn id="133" idx="1"/>
          </p:cNvCxnSpPr>
          <p:nvPr/>
        </p:nvCxnSpPr>
        <p:spPr>
          <a:xfrm flipV="1">
            <a:off x="6465813" y="2565635"/>
            <a:ext cx="160082" cy="44289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>
            <a:stCxn id="101" idx="3"/>
            <a:endCxn id="136" idx="1"/>
          </p:cNvCxnSpPr>
          <p:nvPr/>
        </p:nvCxnSpPr>
        <p:spPr>
          <a:xfrm>
            <a:off x="6465813" y="3008527"/>
            <a:ext cx="162103" cy="9306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>
            <a:stCxn id="8" idx="3"/>
            <a:endCxn id="6" idx="1"/>
          </p:cNvCxnSpPr>
          <p:nvPr/>
        </p:nvCxnSpPr>
        <p:spPr>
          <a:xfrm flipV="1">
            <a:off x="2957903" y="4016862"/>
            <a:ext cx="128409" cy="89853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>
            <a:stCxn id="8" idx="3"/>
            <a:endCxn id="12" idx="1"/>
          </p:cNvCxnSpPr>
          <p:nvPr/>
        </p:nvCxnSpPr>
        <p:spPr>
          <a:xfrm flipV="1">
            <a:off x="2957903" y="4542684"/>
            <a:ext cx="159348" cy="37271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>
            <a:stCxn id="8" idx="3"/>
            <a:endCxn id="119" idx="1"/>
          </p:cNvCxnSpPr>
          <p:nvPr/>
        </p:nvCxnSpPr>
        <p:spPr>
          <a:xfrm>
            <a:off x="2957903" y="4915394"/>
            <a:ext cx="172168" cy="1623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>
            <a:stCxn id="113" idx="3"/>
            <a:endCxn id="121" idx="1"/>
          </p:cNvCxnSpPr>
          <p:nvPr/>
        </p:nvCxnSpPr>
        <p:spPr>
          <a:xfrm flipV="1">
            <a:off x="3014886" y="5667235"/>
            <a:ext cx="115185" cy="31645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>
            <a:stCxn id="113" idx="3"/>
            <a:endCxn id="123" idx="1"/>
          </p:cNvCxnSpPr>
          <p:nvPr/>
        </p:nvCxnSpPr>
        <p:spPr>
          <a:xfrm>
            <a:off x="3014886" y="5983685"/>
            <a:ext cx="142678" cy="18402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>
            <a:endCxn id="10" idx="1"/>
          </p:cNvCxnSpPr>
          <p:nvPr/>
        </p:nvCxnSpPr>
        <p:spPr>
          <a:xfrm flipV="1">
            <a:off x="4697643" y="3531335"/>
            <a:ext cx="145537" cy="48552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>
            <a:endCxn id="9" idx="1"/>
          </p:cNvCxnSpPr>
          <p:nvPr/>
        </p:nvCxnSpPr>
        <p:spPr>
          <a:xfrm>
            <a:off x="4697643" y="4016862"/>
            <a:ext cx="150367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endCxn id="7" idx="1"/>
          </p:cNvCxnSpPr>
          <p:nvPr/>
        </p:nvCxnSpPr>
        <p:spPr>
          <a:xfrm>
            <a:off x="4697643" y="4016863"/>
            <a:ext cx="145536" cy="51226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>
            <a:stCxn id="12" idx="3"/>
            <a:endCxn id="7" idx="1"/>
          </p:cNvCxnSpPr>
          <p:nvPr/>
        </p:nvCxnSpPr>
        <p:spPr>
          <a:xfrm flipV="1">
            <a:off x="4712031" y="4529127"/>
            <a:ext cx="131148" cy="1355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>
            <a:stCxn id="119" idx="3"/>
            <a:endCxn id="11" idx="1"/>
          </p:cNvCxnSpPr>
          <p:nvPr/>
        </p:nvCxnSpPr>
        <p:spPr>
          <a:xfrm flipV="1">
            <a:off x="4724851" y="4992600"/>
            <a:ext cx="118327" cy="8510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/>
          <p:cNvCxnSpPr>
            <a:endCxn id="9" idx="1"/>
          </p:cNvCxnSpPr>
          <p:nvPr/>
        </p:nvCxnSpPr>
        <p:spPr>
          <a:xfrm flipV="1">
            <a:off x="4738081" y="4016863"/>
            <a:ext cx="109929" cy="106084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>
            <a:stCxn id="10" idx="3"/>
            <a:endCxn id="23" idx="1"/>
          </p:cNvCxnSpPr>
          <p:nvPr/>
        </p:nvCxnSpPr>
        <p:spPr>
          <a:xfrm flipV="1">
            <a:off x="6488961" y="1068060"/>
            <a:ext cx="138955" cy="246327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>
            <a:stCxn id="9" idx="3"/>
            <a:endCxn id="14" idx="1"/>
          </p:cNvCxnSpPr>
          <p:nvPr/>
        </p:nvCxnSpPr>
        <p:spPr>
          <a:xfrm>
            <a:off x="6493791" y="4016863"/>
            <a:ext cx="426610" cy="33150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>
            <a:stCxn id="7" idx="3"/>
            <a:endCxn id="14" idx="1"/>
          </p:cNvCxnSpPr>
          <p:nvPr/>
        </p:nvCxnSpPr>
        <p:spPr>
          <a:xfrm flipV="1">
            <a:off x="6488960" y="4348367"/>
            <a:ext cx="431441" cy="18076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>
            <a:stCxn id="11" idx="3"/>
            <a:endCxn id="13" idx="1"/>
          </p:cNvCxnSpPr>
          <p:nvPr/>
        </p:nvCxnSpPr>
        <p:spPr>
          <a:xfrm flipV="1">
            <a:off x="6488959" y="4966757"/>
            <a:ext cx="458533" cy="2584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>
            <a:stCxn id="11" idx="3"/>
            <a:endCxn id="5" idx="1"/>
          </p:cNvCxnSpPr>
          <p:nvPr/>
        </p:nvCxnSpPr>
        <p:spPr>
          <a:xfrm>
            <a:off x="6488959" y="4992600"/>
            <a:ext cx="452505" cy="52343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stCxn id="121" idx="3"/>
            <a:endCxn id="129" idx="1"/>
          </p:cNvCxnSpPr>
          <p:nvPr/>
        </p:nvCxnSpPr>
        <p:spPr>
          <a:xfrm flipV="1">
            <a:off x="4724851" y="5663243"/>
            <a:ext cx="135182" cy="399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>
            <a:stCxn id="123" idx="3"/>
            <a:endCxn id="131" idx="1"/>
          </p:cNvCxnSpPr>
          <p:nvPr/>
        </p:nvCxnSpPr>
        <p:spPr>
          <a:xfrm>
            <a:off x="4752344" y="6167705"/>
            <a:ext cx="107688" cy="12417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>
            <a:stCxn id="129" idx="3"/>
            <a:endCxn id="137" idx="1"/>
          </p:cNvCxnSpPr>
          <p:nvPr/>
        </p:nvCxnSpPr>
        <p:spPr>
          <a:xfrm>
            <a:off x="6505814" y="5663243"/>
            <a:ext cx="437507" cy="31608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Rectangle 128"/>
          <p:cNvSpPr>
            <a:spLocks noChangeArrowheads="1"/>
          </p:cNvSpPr>
          <p:nvPr/>
        </p:nvSpPr>
        <p:spPr bwMode="auto">
          <a:xfrm>
            <a:off x="6930932" y="6309320"/>
            <a:ext cx="2121465" cy="4427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FF0000"/>
            </a:solidFill>
            <a:prstDash val="sys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โครงการพัฒนารูปแบบการใช้สื่อเทคโนโลยีทางการศึกษา</a:t>
            </a:r>
          </a:p>
        </p:txBody>
      </p:sp>
      <p:cxnSp>
        <p:nvCxnSpPr>
          <p:cNvPr id="213" name="Straight Connector 212"/>
          <p:cNvCxnSpPr>
            <a:stCxn id="131" idx="3"/>
            <a:endCxn id="211" idx="1"/>
          </p:cNvCxnSpPr>
          <p:nvPr/>
        </p:nvCxnSpPr>
        <p:spPr>
          <a:xfrm>
            <a:off x="6505813" y="6291878"/>
            <a:ext cx="425119" cy="23881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>
            <a:stCxn id="4" idx="3"/>
            <a:endCxn id="113" idx="1"/>
          </p:cNvCxnSpPr>
          <p:nvPr/>
        </p:nvCxnSpPr>
        <p:spPr>
          <a:xfrm>
            <a:off x="1519682" y="5550662"/>
            <a:ext cx="189883" cy="433023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36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683568" y="1628800"/>
            <a:ext cx="8136904" cy="34563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โครงการทั้งหมด 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23 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โครงการที่ดำเนินการแล้วและมีผลสัมฤทธิ์บางส่วนแล้ว 	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14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โครงการที่เริ่มต้นทำแล้ว 				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 โครงการ</a:t>
            </a:r>
            <a:endParaRPr lang="th-TH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71500" indent="-571500">
              <a:lnSpc>
                <a:spcPct val="150000"/>
              </a:lnSpc>
              <a:buFont typeface="Wingdings" pitchFamily="2" charset="2"/>
              <a:buChar char="ü"/>
            </a:pPr>
            <a:r>
              <a:rPr lang="th-TH" b="1" dirty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โครงการที่ต้องผลักดันให้เกิดขึ้น 			 </a:t>
            </a:r>
            <a:r>
              <a:rPr lang="th-TH" b="1" dirty="0" smtClean="0">
                <a:solidFill>
                  <a:srgbClr val="1F497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 โครงการ</a:t>
            </a:r>
            <a:endParaRPr lang="th-TH" b="1" dirty="0">
              <a:solidFill>
                <a:srgbClr val="1F497D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4">
              <a:lnSpc>
                <a:spcPct val="150000"/>
              </a:lnSpc>
            </a:pP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		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รวม 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23 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</a:p>
          <a:p>
            <a:pPr marL="571500" indent="-571500">
              <a:buFont typeface="Wingdings" pitchFamily="2" charset="2"/>
              <a:buChar char="ü"/>
            </a:pPr>
            <a:endParaRPr lang="th-TH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71500" indent="-571500">
              <a:buFont typeface="Wingdings" pitchFamily="2" charset="2"/>
              <a:buChar char="ü"/>
            </a:pP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71500" indent="-571500">
              <a:buFont typeface="Wingdings" pitchFamily="2" charset="2"/>
              <a:buChar char="ü"/>
            </a:pPr>
            <a:endParaRPr lang="th-TH" sz="40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40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00283" y="114710"/>
            <a:ext cx="8352928" cy="51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งานตามนโยบาย ห้วง </a:t>
            </a:r>
            <a:r>
              <a:rPr lang="th-TH" sz="4800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คสช</a:t>
            </a:r>
            <a:r>
              <a:rPr lang="th-TH" sz="48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.บริหารประเทศ</a:t>
            </a:r>
          </a:p>
        </p:txBody>
      </p:sp>
      <p:cxnSp>
        <p:nvCxnSpPr>
          <p:cNvPr id="14" name="ตัวเชื่อมต่อตรง 13"/>
          <p:cNvCxnSpPr/>
          <p:nvPr/>
        </p:nvCxnSpPr>
        <p:spPr>
          <a:xfrm>
            <a:off x="0" y="890340"/>
            <a:ext cx="9144000" cy="0"/>
          </a:xfrm>
          <a:prstGeom prst="line">
            <a:avLst/>
          </a:prstGeom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1" descr="thai-ministry-of-educ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195" y="-30089"/>
            <a:ext cx="632453" cy="87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6" name="สี่เหลี่ยมผืนผ้า 12"/>
          <p:cNvSpPr/>
          <p:nvPr/>
        </p:nvSpPr>
        <p:spPr>
          <a:xfrm>
            <a:off x="352683" y="1112044"/>
            <a:ext cx="8352928" cy="516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8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6633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การศึกษานอกระบบและอัธยาศัย</a:t>
            </a:r>
            <a:endParaRPr lang="th-TH" sz="48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66330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74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583" y="2780928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ปรับหลักสูตร</a:t>
            </a:r>
            <a:b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และกระบวนการเรียนรู้</a:t>
            </a:r>
            <a:endParaRPr lang="th-TH" sz="5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Flowchart: Manual Input 6"/>
          <p:cNvSpPr/>
          <p:nvPr/>
        </p:nvSpPr>
        <p:spPr>
          <a:xfrm rot="5400000" flipH="1" flipV="1">
            <a:off x="4454440" y="-1809328"/>
            <a:ext cx="2016224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87824" y="164127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3.1 หลักสูตรและกระบวนการเรียนรู้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8445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398552"/>
            <a:ext cx="3131840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583" y="2780928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สถาบันพัฒนาหลักสูตร</a:t>
            </a:r>
            <a:b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การเรียนการสอนแห่งชาติ</a:t>
            </a:r>
            <a:b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(กรมวิชาการ)</a:t>
            </a:r>
            <a:endParaRPr lang="th-TH" sz="32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16016" y="548680"/>
            <a:ext cx="3384376" cy="5904656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ดูแลงานวิชาการ</a:t>
            </a:r>
            <a:b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ในภาพกระทรวง</a:t>
            </a:r>
          </a:p>
          <a:p>
            <a:pPr algn="ctr"/>
            <a:r>
              <a:rPr lang="th-TH" sz="4000" b="1" dirty="0" err="1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การการศึกษา</a:t>
            </a:r>
            <a:b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ทุกแท่ง </a:t>
            </a:r>
            <a:b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ทุกรูปแบบ ทุกระดับ</a:t>
            </a:r>
          </a:p>
          <a:p>
            <a:pPr algn="ctr"/>
            <a:endParaRPr lang="th-TH" sz="4000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8831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428625" y="857250"/>
            <a:ext cx="3786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altLang="th-TH">
              <a:solidFill>
                <a:prstClr val="black"/>
              </a:solidFill>
            </a:endParaRPr>
          </a:p>
        </p:txBody>
      </p:sp>
      <p:pic>
        <p:nvPicPr>
          <p:cNvPr id="14341" name="รูปภาพ 9" descr="อ่านออกเขียนได้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8" y="428625"/>
            <a:ext cx="4430712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รูปภาพ 8" descr="37-อ่านออก5-2ปรับ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2475" y="428625"/>
            <a:ext cx="443071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319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ชื่อเรื่อง 1"/>
          <p:cNvSpPr>
            <a:spLocks noGrp="1"/>
          </p:cNvSpPr>
          <p:nvPr>
            <p:ph type="ctrTitle"/>
          </p:nvPr>
        </p:nvSpPr>
        <p:spPr>
          <a:xfrm>
            <a:off x="627007" y="116632"/>
            <a:ext cx="8280599" cy="506413"/>
          </a:xfrm>
        </p:spPr>
        <p:txBody>
          <a:bodyPr>
            <a:noAutofit/>
          </a:bodyPr>
          <a:lstStyle/>
          <a:p>
            <a:pPr algn="l"/>
            <a:r>
              <a:rPr lang="en-US" altLang="th-TH" sz="4000" b="1" dirty="0" smtClean="0">
                <a:latin typeface="Angsana New" pitchFamily="18" charset="-34"/>
              </a:rPr>
              <a:t>Roadmap </a:t>
            </a:r>
            <a:r>
              <a:rPr lang="th-TH" altLang="th-TH" sz="3200" b="1" dirty="0" smtClean="0">
                <a:latin typeface="Angsana New" pitchFamily="18" charset="-34"/>
              </a:rPr>
              <a:t>การพัฒนาหลักสูตรแกนกลางการศึกษาขั้นพื้นฐานแห่งชาติ</a:t>
            </a:r>
            <a:endParaRPr lang="th-TH" altLang="th-TH" sz="4000" b="1" dirty="0" smtClean="0">
              <a:latin typeface="Angsana New" pitchFamily="18" charset="-34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229665" y="2448264"/>
            <a:ext cx="1459951" cy="17123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48158" name="TextBox 21"/>
          <p:cNvSpPr txBox="1">
            <a:spLocks noChangeArrowheads="1"/>
          </p:cNvSpPr>
          <p:nvPr/>
        </p:nvSpPr>
        <p:spPr bwMode="auto">
          <a:xfrm>
            <a:off x="339579" y="2254781"/>
            <a:ext cx="1691406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ศึกษาวิเคราะห์ข้อมูล </a:t>
            </a:r>
            <a:r>
              <a:rPr lang="th-TH" sz="1200" dirty="0" smtClean="0">
                <a:solidFill>
                  <a:prstClr val="black"/>
                </a:solidFill>
              </a:rPr>
              <a:t>(สวก./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48133" name="TextBox 33"/>
          <p:cNvSpPr txBox="1">
            <a:spLocks noChangeArrowheads="1"/>
          </p:cNvSpPr>
          <p:nvPr/>
        </p:nvSpPr>
        <p:spPr bwMode="auto">
          <a:xfrm>
            <a:off x="-20983" y="2204864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>
                <a:solidFill>
                  <a:prstClr val="black"/>
                </a:solidFill>
              </a:rPr>
              <a:t>1.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70" name="TextBox 21"/>
          <p:cNvSpPr txBox="1">
            <a:spLocks noChangeArrowheads="1"/>
          </p:cNvSpPr>
          <p:nvPr/>
        </p:nvSpPr>
        <p:spPr bwMode="auto">
          <a:xfrm>
            <a:off x="539552" y="2699882"/>
            <a:ext cx="1510640" cy="22506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th-TH"/>
            </a:defPPr>
            <a:lvl1pPr>
              <a:lnSpc>
                <a:spcPts val="900"/>
              </a:lnSpc>
              <a:defRPr sz="1200" b="1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>
                <a:solidFill>
                  <a:prstClr val="black"/>
                </a:solidFill>
              </a:rPr>
              <a:t>แต่งตั้งคณะกรรมการฯ </a:t>
            </a:r>
            <a:r>
              <a:rPr lang="th-TH" dirty="0" smtClean="0">
                <a:solidFill>
                  <a:prstClr val="black"/>
                </a:solidFill>
              </a:rPr>
              <a:t> 3 </a:t>
            </a:r>
            <a:r>
              <a:rPr lang="th-TH" dirty="0">
                <a:solidFill>
                  <a:prstClr val="black"/>
                </a:solidFill>
              </a:rPr>
              <a:t>คณะ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TextBox 21"/>
          <p:cNvSpPr txBox="1">
            <a:spLocks noChangeArrowheads="1"/>
          </p:cNvSpPr>
          <p:nvPr/>
        </p:nvSpPr>
        <p:spPr bwMode="auto">
          <a:xfrm>
            <a:off x="464941" y="3084125"/>
            <a:ext cx="3024460" cy="22057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wrap="square" anchor="b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>
              <a:lnSpc>
                <a:spcPts val="10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กำหนดวิสัยทัศน์/ทิศทางพัฒนาหลักสูตร </a:t>
            </a: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คณก</a:t>
            </a:r>
            <a:r>
              <a:rPr lang="th-TH" sz="1200" dirty="0" smtClean="0">
                <a:solidFill>
                  <a:prstClr val="black"/>
                </a:solidFill>
              </a:rPr>
              <a:t>.อำนวยการ)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77" name="TextBox 21"/>
          <p:cNvSpPr txBox="1">
            <a:spLocks noChangeArrowheads="1"/>
          </p:cNvSpPr>
          <p:nvPr/>
        </p:nvSpPr>
        <p:spPr bwMode="auto">
          <a:xfrm>
            <a:off x="4260341" y="1259722"/>
            <a:ext cx="1386781" cy="2250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ประชาสัมพันธ์ </a:t>
            </a: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78" name="Right Arrow 12"/>
          <p:cNvSpPr/>
          <p:nvPr/>
        </p:nvSpPr>
        <p:spPr bwMode="auto">
          <a:xfrm>
            <a:off x="1199992" y="1385557"/>
            <a:ext cx="7768280" cy="17123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79" name="TextBox 21"/>
          <p:cNvSpPr txBox="1">
            <a:spLocks noChangeArrowheads="1"/>
          </p:cNvSpPr>
          <p:nvPr/>
        </p:nvSpPr>
        <p:spPr bwMode="auto">
          <a:xfrm>
            <a:off x="644663" y="3440227"/>
            <a:ext cx="3274208" cy="348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wrap="square" anchor="b">
            <a:spAutoFit/>
          </a:bodyPr>
          <a:lstStyle>
            <a:defPPr>
              <a:defRPr lang="th-TH"/>
            </a:defPPr>
            <a:lvl1pPr algn="ctr">
              <a:lnSpc>
                <a:spcPts val="1000"/>
              </a:lnSpc>
              <a:defRPr sz="1200" b="1"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>
                <a:solidFill>
                  <a:prstClr val="black"/>
                </a:solidFill>
              </a:rPr>
              <a:t>กำหนดกรอบเนื้อหา คุณลักษณะพึงประสงค์ สมรรถนะสำคัญของผู้เรียน</a:t>
            </a:r>
          </a:p>
          <a:p>
            <a:r>
              <a:rPr lang="th-TH" b="0" dirty="0">
                <a:solidFill>
                  <a:prstClr val="black"/>
                </a:solidFill>
              </a:rPr>
              <a:t>(</a:t>
            </a:r>
            <a:r>
              <a:rPr lang="th-TH" b="0" dirty="0" err="1">
                <a:solidFill>
                  <a:prstClr val="black"/>
                </a:solidFill>
              </a:rPr>
              <a:t>คณก</a:t>
            </a:r>
            <a:r>
              <a:rPr lang="th-TH" b="0" dirty="0">
                <a:solidFill>
                  <a:prstClr val="black"/>
                </a:solidFill>
              </a:rPr>
              <a:t>.กำหนดกรอบเนื้อหา)</a:t>
            </a:r>
            <a:endParaRPr lang="en-US" b="0" dirty="0">
              <a:solidFill>
                <a:prstClr val="black"/>
              </a:solidFill>
            </a:endParaRPr>
          </a:p>
        </p:txBody>
      </p:sp>
      <p:sp>
        <p:nvSpPr>
          <p:cNvPr id="80" name="Right Arrow 12"/>
          <p:cNvSpPr/>
          <p:nvPr/>
        </p:nvSpPr>
        <p:spPr bwMode="auto">
          <a:xfrm>
            <a:off x="1689616" y="4077072"/>
            <a:ext cx="1994912" cy="175844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1" name="TextBox 21"/>
          <p:cNvSpPr txBox="1">
            <a:spLocks noChangeArrowheads="1"/>
          </p:cNvSpPr>
          <p:nvPr/>
        </p:nvSpPr>
        <p:spPr bwMode="auto">
          <a:xfrm>
            <a:off x="1616830" y="3861048"/>
            <a:ext cx="1959426" cy="3231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ปรับปรุงหลักสูตรฯ </a:t>
            </a:r>
          </a:p>
          <a:p>
            <a:pPr algn="ctr">
              <a:lnSpc>
                <a:spcPts val="900"/>
              </a:lnSpc>
              <a:defRPr/>
            </a:pP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คณก</a:t>
            </a:r>
            <a:r>
              <a:rPr lang="th-TH" sz="1200" dirty="0" smtClean="0">
                <a:solidFill>
                  <a:prstClr val="black"/>
                </a:solidFill>
              </a:rPr>
              <a:t>.ดำเนินงานพัฒนาหลักสูตร/คณะอนุฯ)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82" name="Right Arrow 12"/>
          <p:cNvSpPr/>
          <p:nvPr/>
        </p:nvSpPr>
        <p:spPr bwMode="auto">
          <a:xfrm>
            <a:off x="3721237" y="4714763"/>
            <a:ext cx="1000068" cy="132911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3" name="TextBox 21"/>
          <p:cNvSpPr txBox="1">
            <a:spLocks noChangeArrowheads="1"/>
          </p:cNvSpPr>
          <p:nvPr/>
        </p:nvSpPr>
        <p:spPr bwMode="auto">
          <a:xfrm>
            <a:off x="3709216" y="4548038"/>
            <a:ext cx="1327935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รับฟังความคิดเห็น</a:t>
            </a: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85" name="Right Arrow 12"/>
          <p:cNvSpPr/>
          <p:nvPr/>
        </p:nvSpPr>
        <p:spPr bwMode="auto">
          <a:xfrm>
            <a:off x="4721324" y="5003692"/>
            <a:ext cx="1015172" cy="153500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6" name="TextBox 21"/>
          <p:cNvSpPr txBox="1">
            <a:spLocks noChangeArrowheads="1"/>
          </p:cNvSpPr>
          <p:nvPr/>
        </p:nvSpPr>
        <p:spPr bwMode="auto">
          <a:xfrm>
            <a:off x="4387949" y="5134497"/>
            <a:ext cx="1728443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จัดทำหลักสูตรฉบับสมบูรณ์ฯ(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87" name="Right Arrow 12"/>
          <p:cNvSpPr/>
          <p:nvPr/>
        </p:nvSpPr>
        <p:spPr bwMode="auto">
          <a:xfrm>
            <a:off x="3213084" y="4441041"/>
            <a:ext cx="2523412" cy="13181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8" name="TextBox 21"/>
          <p:cNvSpPr txBox="1">
            <a:spLocks noChangeArrowheads="1"/>
          </p:cNvSpPr>
          <p:nvPr/>
        </p:nvSpPr>
        <p:spPr bwMode="auto">
          <a:xfrm>
            <a:off x="3364066" y="4301371"/>
            <a:ext cx="1616623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พัฒนาสื่อ/เอกสารประกอบ(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89" name="Right Arrow 12"/>
          <p:cNvSpPr/>
          <p:nvPr/>
        </p:nvSpPr>
        <p:spPr bwMode="auto">
          <a:xfrm>
            <a:off x="4721306" y="5286784"/>
            <a:ext cx="1015190" cy="158440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90" name="TextBox 21"/>
          <p:cNvSpPr txBox="1">
            <a:spLocks noChangeArrowheads="1"/>
          </p:cNvSpPr>
          <p:nvPr/>
        </p:nvSpPr>
        <p:spPr bwMode="auto">
          <a:xfrm>
            <a:off x="4515558" y="4870241"/>
            <a:ext cx="1473226" cy="2250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พัฒนาบุคลากร(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93" name="TextBox 21"/>
          <p:cNvSpPr txBox="1">
            <a:spLocks noChangeArrowheads="1"/>
          </p:cNvSpPr>
          <p:nvPr/>
        </p:nvSpPr>
        <p:spPr bwMode="auto">
          <a:xfrm>
            <a:off x="6242658" y="5267650"/>
            <a:ext cx="1458789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ทดลองใช้หลักสูตร </a:t>
            </a: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94" name="Right Arrow 12"/>
          <p:cNvSpPr/>
          <p:nvPr/>
        </p:nvSpPr>
        <p:spPr bwMode="auto">
          <a:xfrm>
            <a:off x="6240552" y="5445224"/>
            <a:ext cx="1671620" cy="179958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95" name="TextBox 21"/>
          <p:cNvSpPr txBox="1">
            <a:spLocks noChangeArrowheads="1"/>
          </p:cNvSpPr>
          <p:nvPr/>
        </p:nvSpPr>
        <p:spPr bwMode="auto">
          <a:xfrm>
            <a:off x="6240586" y="5669523"/>
            <a:ext cx="1458789" cy="20774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prstClr val="black"/>
                </a:solidFill>
              </a:rPr>
              <a:t>นิเทศ กำกับ ติดตาม</a:t>
            </a:r>
            <a:r>
              <a:rPr lang="th-TH" sz="1200" dirty="0" smtClean="0">
                <a:solidFill>
                  <a:prstClr val="black"/>
                </a:solidFill>
              </a:rPr>
              <a:t>(</a:t>
            </a:r>
            <a:r>
              <a:rPr lang="th-TH" sz="1200" dirty="0" err="1" smtClean="0">
                <a:solidFill>
                  <a:prstClr val="black"/>
                </a:solidFill>
              </a:rPr>
              <a:t>สพฐ</a:t>
            </a:r>
            <a:r>
              <a:rPr lang="th-TH" sz="1200" dirty="0" smtClean="0">
                <a:solidFill>
                  <a:prstClr val="black"/>
                </a:solidFill>
              </a:rPr>
              <a:t>.)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96" name="Right Arrow 12"/>
          <p:cNvSpPr/>
          <p:nvPr/>
        </p:nvSpPr>
        <p:spPr bwMode="auto">
          <a:xfrm>
            <a:off x="6240552" y="5810046"/>
            <a:ext cx="1671620" cy="169210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97" name="TextBox 21"/>
          <p:cNvSpPr txBox="1">
            <a:spLocks noChangeArrowheads="1"/>
          </p:cNvSpPr>
          <p:nvPr/>
        </p:nvSpPr>
        <p:spPr bwMode="auto">
          <a:xfrm>
            <a:off x="6795145" y="5979256"/>
            <a:ext cx="1627290" cy="22057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wrap="square" anchor="b">
            <a:spAutoFit/>
          </a:bodyPr>
          <a:lstStyle>
            <a:defPPr>
              <a:defRPr lang="th-TH"/>
            </a:defPPr>
            <a:lvl1pPr algn="ctr">
              <a:lnSpc>
                <a:spcPts val="1000"/>
              </a:lnSpc>
              <a:defRPr sz="1200" b="1"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 smtClean="0">
                <a:solidFill>
                  <a:prstClr val="black"/>
                </a:solidFill>
              </a:rPr>
              <a:t>ประเมินการใช้หลักสูตร </a:t>
            </a:r>
            <a:r>
              <a:rPr lang="th-TH" b="0" dirty="0" smtClean="0">
                <a:solidFill>
                  <a:prstClr val="black"/>
                </a:solidFill>
              </a:rPr>
              <a:t>(</a:t>
            </a:r>
            <a:r>
              <a:rPr lang="th-TH" b="0" dirty="0" err="1">
                <a:solidFill>
                  <a:prstClr val="black"/>
                </a:solidFill>
              </a:rPr>
              <a:t>สพฐ</a:t>
            </a:r>
            <a:r>
              <a:rPr lang="th-TH" b="0" dirty="0">
                <a:solidFill>
                  <a:prstClr val="black"/>
                </a:solidFill>
              </a:rPr>
              <a:t>.)</a:t>
            </a:r>
            <a:endParaRPr lang="en-US" b="0" dirty="0">
              <a:solidFill>
                <a:prstClr val="black"/>
              </a:solidFill>
            </a:endParaRPr>
          </a:p>
        </p:txBody>
      </p:sp>
      <p:sp>
        <p:nvSpPr>
          <p:cNvPr id="100" name="TextBox 21"/>
          <p:cNvSpPr txBox="1">
            <a:spLocks noChangeArrowheads="1"/>
          </p:cNvSpPr>
          <p:nvPr/>
        </p:nvSpPr>
        <p:spPr bwMode="auto">
          <a:xfrm>
            <a:off x="7524328" y="6320547"/>
            <a:ext cx="1656184" cy="348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wrap="square" anchor="b">
            <a:spAutoFit/>
          </a:bodyPr>
          <a:lstStyle>
            <a:defPPr>
              <a:defRPr lang="th-TH"/>
            </a:defPPr>
            <a:lvl1pPr algn="ctr">
              <a:lnSpc>
                <a:spcPts val="1000"/>
              </a:lnSpc>
              <a:defRPr sz="1200" b="1"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 smtClean="0">
                <a:solidFill>
                  <a:prstClr val="black"/>
                </a:solidFill>
              </a:rPr>
              <a:t>ปรับปรุงฯ, เสนอ </a:t>
            </a:r>
            <a:r>
              <a:rPr lang="th-TH" dirty="0" err="1" smtClean="0">
                <a:solidFill>
                  <a:prstClr val="black"/>
                </a:solidFill>
              </a:rPr>
              <a:t>กพฐ</a:t>
            </a:r>
            <a:r>
              <a:rPr lang="th-TH" dirty="0" smtClean="0">
                <a:solidFill>
                  <a:prstClr val="black"/>
                </a:solidFill>
              </a:rPr>
              <a:t>.อนุมัติ</a:t>
            </a:r>
          </a:p>
          <a:p>
            <a:r>
              <a:rPr lang="th-TH" dirty="0" smtClean="0">
                <a:solidFill>
                  <a:prstClr val="black"/>
                </a:solidFill>
              </a:rPr>
              <a:t>เสนอ </a:t>
            </a:r>
            <a:r>
              <a:rPr lang="th-TH" dirty="0">
                <a:solidFill>
                  <a:prstClr val="black"/>
                </a:solidFill>
              </a:rPr>
              <a:t>ศธ.</a:t>
            </a:r>
            <a:r>
              <a:rPr lang="th-TH" dirty="0" smtClean="0">
                <a:solidFill>
                  <a:prstClr val="black"/>
                </a:solidFill>
              </a:rPr>
              <a:t>ประกาศใช้</a:t>
            </a:r>
            <a:r>
              <a:rPr lang="th-TH" b="0" dirty="0" smtClean="0">
                <a:solidFill>
                  <a:prstClr val="black"/>
                </a:solidFill>
              </a:rPr>
              <a:t>(</a:t>
            </a:r>
            <a:r>
              <a:rPr lang="th-TH" b="0" dirty="0" err="1">
                <a:solidFill>
                  <a:prstClr val="black"/>
                </a:solidFill>
              </a:rPr>
              <a:t>สพฐ</a:t>
            </a:r>
            <a:r>
              <a:rPr lang="th-TH" b="0" dirty="0">
                <a:solidFill>
                  <a:prstClr val="black"/>
                </a:solidFill>
              </a:rPr>
              <a:t>.)</a:t>
            </a:r>
            <a:endParaRPr lang="en-US" b="0" dirty="0">
              <a:solidFill>
                <a:prstClr val="black"/>
              </a:solidFill>
            </a:endParaRPr>
          </a:p>
        </p:txBody>
      </p:sp>
      <p:sp>
        <p:nvSpPr>
          <p:cNvPr id="110" name="TextBox 33"/>
          <p:cNvSpPr txBox="1">
            <a:spLocks noChangeArrowheads="1"/>
          </p:cNvSpPr>
          <p:nvPr/>
        </p:nvSpPr>
        <p:spPr bwMode="auto">
          <a:xfrm>
            <a:off x="515692" y="3011199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>
                <a:solidFill>
                  <a:prstClr val="black"/>
                </a:solidFill>
              </a:rPr>
              <a:t>3</a:t>
            </a:r>
            <a:r>
              <a:rPr lang="th-TH" sz="1400" b="1" dirty="0" smtClean="0">
                <a:solidFill>
                  <a:prstClr val="black"/>
                </a:solidFill>
              </a:rPr>
              <a:t>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11" name="TextBox 33"/>
          <p:cNvSpPr txBox="1">
            <a:spLocks noChangeArrowheads="1"/>
          </p:cNvSpPr>
          <p:nvPr/>
        </p:nvSpPr>
        <p:spPr bwMode="auto">
          <a:xfrm>
            <a:off x="572655" y="3342104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4</a:t>
            </a:r>
            <a:r>
              <a:rPr lang="th-TH" sz="1400" b="1" dirty="0" smtClean="0">
                <a:solidFill>
                  <a:prstClr val="black"/>
                </a:solidFill>
              </a:rPr>
              <a:t>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35" name="TextBox 33"/>
          <p:cNvSpPr txBox="1">
            <a:spLocks noChangeArrowheads="1"/>
          </p:cNvSpPr>
          <p:nvPr/>
        </p:nvSpPr>
        <p:spPr bwMode="auto">
          <a:xfrm>
            <a:off x="1434334" y="3816554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5.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36" name="TextBox 33"/>
          <p:cNvSpPr txBox="1">
            <a:spLocks noChangeArrowheads="1"/>
          </p:cNvSpPr>
          <p:nvPr/>
        </p:nvSpPr>
        <p:spPr bwMode="auto">
          <a:xfrm>
            <a:off x="2863574" y="4252916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6.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37" name="TextBox 33"/>
          <p:cNvSpPr txBox="1">
            <a:spLocks noChangeArrowheads="1"/>
          </p:cNvSpPr>
          <p:nvPr/>
        </p:nvSpPr>
        <p:spPr bwMode="auto">
          <a:xfrm>
            <a:off x="3453223" y="4570079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7.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38" name="TextBox 33"/>
          <p:cNvSpPr txBox="1">
            <a:spLocks noChangeArrowheads="1"/>
          </p:cNvSpPr>
          <p:nvPr/>
        </p:nvSpPr>
        <p:spPr bwMode="auto">
          <a:xfrm>
            <a:off x="4389079" y="4797152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8.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39" name="TextBox 33"/>
          <p:cNvSpPr txBox="1">
            <a:spLocks noChangeArrowheads="1"/>
          </p:cNvSpPr>
          <p:nvPr/>
        </p:nvSpPr>
        <p:spPr bwMode="auto">
          <a:xfrm>
            <a:off x="5880636" y="5365926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10.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40" name="TextBox 33"/>
          <p:cNvSpPr txBox="1">
            <a:spLocks noChangeArrowheads="1"/>
          </p:cNvSpPr>
          <p:nvPr/>
        </p:nvSpPr>
        <p:spPr bwMode="auto">
          <a:xfrm>
            <a:off x="4221271" y="5095303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9.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41" name="TextBox 33"/>
          <p:cNvSpPr txBox="1">
            <a:spLocks noChangeArrowheads="1"/>
          </p:cNvSpPr>
          <p:nvPr/>
        </p:nvSpPr>
        <p:spPr bwMode="auto">
          <a:xfrm>
            <a:off x="5907767" y="5707995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11.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42" name="TextBox 33"/>
          <p:cNvSpPr txBox="1">
            <a:spLocks noChangeArrowheads="1"/>
          </p:cNvSpPr>
          <p:nvPr/>
        </p:nvSpPr>
        <p:spPr bwMode="auto">
          <a:xfrm>
            <a:off x="6614778" y="5979256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12.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43" name="TextBox 33"/>
          <p:cNvSpPr txBox="1">
            <a:spLocks noChangeArrowheads="1"/>
          </p:cNvSpPr>
          <p:nvPr/>
        </p:nvSpPr>
        <p:spPr bwMode="auto">
          <a:xfrm>
            <a:off x="7376015" y="6320547"/>
            <a:ext cx="43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prstClr val="black"/>
                </a:solidFill>
              </a:rPr>
              <a:t>13.</a:t>
            </a:r>
            <a:endParaRPr lang="en-US" sz="1600" b="1" dirty="0">
              <a:solidFill>
                <a:prstClr val="black"/>
              </a:solidFill>
            </a:endParaRPr>
          </a:p>
        </p:txBody>
      </p:sp>
      <p:cxnSp>
        <p:nvCxnSpPr>
          <p:cNvPr id="34" name="ตัวเชื่อมต่อตรง 33"/>
          <p:cNvCxnSpPr>
            <a:endCxn id="13" idx="1"/>
          </p:cNvCxnSpPr>
          <p:nvPr/>
        </p:nvCxnSpPr>
        <p:spPr>
          <a:xfrm>
            <a:off x="229665" y="1584964"/>
            <a:ext cx="0" cy="94891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ตัวเชื่อมต่อตรง 161"/>
          <p:cNvCxnSpPr>
            <a:stCxn id="78" idx="1"/>
            <a:endCxn id="98" idx="1"/>
          </p:cNvCxnSpPr>
          <p:nvPr/>
        </p:nvCxnSpPr>
        <p:spPr>
          <a:xfrm flipH="1">
            <a:off x="1190135" y="1471175"/>
            <a:ext cx="9857" cy="187492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ตัวเชื่อมต่อตรง 167"/>
          <p:cNvCxnSpPr>
            <a:endCxn id="80" idx="1"/>
          </p:cNvCxnSpPr>
          <p:nvPr/>
        </p:nvCxnSpPr>
        <p:spPr>
          <a:xfrm>
            <a:off x="1686652" y="1654680"/>
            <a:ext cx="2964" cy="251031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ตัวเชื่อมต่อตรง 169"/>
          <p:cNvCxnSpPr>
            <a:endCxn id="87" idx="1"/>
          </p:cNvCxnSpPr>
          <p:nvPr/>
        </p:nvCxnSpPr>
        <p:spPr>
          <a:xfrm>
            <a:off x="3213084" y="1744101"/>
            <a:ext cx="0" cy="276284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ตัวเชื่อมต่อตรง 173"/>
          <p:cNvCxnSpPr/>
          <p:nvPr/>
        </p:nvCxnSpPr>
        <p:spPr>
          <a:xfrm flipH="1">
            <a:off x="3721237" y="1815648"/>
            <a:ext cx="320" cy="289911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ตัวเชื่อมต่อตรง 176"/>
          <p:cNvCxnSpPr>
            <a:endCxn id="89" idx="1"/>
          </p:cNvCxnSpPr>
          <p:nvPr/>
        </p:nvCxnSpPr>
        <p:spPr>
          <a:xfrm>
            <a:off x="4721305" y="1864975"/>
            <a:ext cx="1" cy="350102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ตัวเชื่อมต่อตรง 183"/>
          <p:cNvCxnSpPr/>
          <p:nvPr/>
        </p:nvCxnSpPr>
        <p:spPr>
          <a:xfrm>
            <a:off x="5740951" y="1323020"/>
            <a:ext cx="16280" cy="405346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ตัวเชื่อมต่อตรง 186"/>
          <p:cNvCxnSpPr>
            <a:endCxn id="96" idx="1"/>
          </p:cNvCxnSpPr>
          <p:nvPr/>
        </p:nvCxnSpPr>
        <p:spPr>
          <a:xfrm flipH="1">
            <a:off x="6240552" y="1815256"/>
            <a:ext cx="2106" cy="40793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ตัวเชื่อมต่อตรง 188"/>
          <p:cNvCxnSpPr>
            <a:stCxn id="122" idx="2"/>
          </p:cNvCxnSpPr>
          <p:nvPr/>
        </p:nvCxnSpPr>
        <p:spPr>
          <a:xfrm flipH="1">
            <a:off x="7946868" y="1385555"/>
            <a:ext cx="2" cy="450909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ตัวเชื่อมต่อตรง 193"/>
          <p:cNvCxnSpPr/>
          <p:nvPr/>
        </p:nvCxnSpPr>
        <p:spPr>
          <a:xfrm>
            <a:off x="8451539" y="1628800"/>
            <a:ext cx="1325" cy="503893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ตัวเชื่อมต่อตรง 199"/>
          <p:cNvCxnSpPr/>
          <p:nvPr/>
        </p:nvCxnSpPr>
        <p:spPr>
          <a:xfrm flipH="1">
            <a:off x="2207634" y="1679717"/>
            <a:ext cx="1046" cy="27107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ight Arrow 12"/>
          <p:cNvSpPr/>
          <p:nvPr/>
        </p:nvSpPr>
        <p:spPr bwMode="auto">
          <a:xfrm>
            <a:off x="1190135" y="3263190"/>
            <a:ext cx="487607" cy="165810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99" name="Right Arrow 12"/>
          <p:cNvSpPr/>
          <p:nvPr/>
        </p:nvSpPr>
        <p:spPr bwMode="auto">
          <a:xfrm>
            <a:off x="1693551" y="3717032"/>
            <a:ext cx="487607" cy="165810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>
              <a:solidFill>
                <a:prstClr val="black"/>
              </a:solidFill>
            </a:endParaRPr>
          </a:p>
        </p:txBody>
      </p:sp>
      <p:cxnSp>
        <p:nvCxnSpPr>
          <p:cNvPr id="101" name="ตัวเชื่อมต่อตรง 100"/>
          <p:cNvCxnSpPr/>
          <p:nvPr/>
        </p:nvCxnSpPr>
        <p:spPr>
          <a:xfrm>
            <a:off x="2208680" y="1717360"/>
            <a:ext cx="0" cy="212301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ight Arrow 12"/>
          <p:cNvSpPr/>
          <p:nvPr/>
        </p:nvSpPr>
        <p:spPr bwMode="auto">
          <a:xfrm>
            <a:off x="6843863" y="6173273"/>
            <a:ext cx="1606352" cy="144537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12" name="Right Arrow 12"/>
          <p:cNvSpPr/>
          <p:nvPr/>
        </p:nvSpPr>
        <p:spPr bwMode="auto">
          <a:xfrm>
            <a:off x="8457793" y="6594093"/>
            <a:ext cx="494856" cy="14727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19" name="Right Arrow 12"/>
          <p:cNvSpPr/>
          <p:nvPr/>
        </p:nvSpPr>
        <p:spPr bwMode="auto">
          <a:xfrm>
            <a:off x="705136" y="2835404"/>
            <a:ext cx="494856" cy="14727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cxnSp>
        <p:nvCxnSpPr>
          <p:cNvPr id="121" name="ตัวเชื่อมต่อตรง 120"/>
          <p:cNvCxnSpPr/>
          <p:nvPr/>
        </p:nvCxnSpPr>
        <p:spPr>
          <a:xfrm>
            <a:off x="691502" y="1758054"/>
            <a:ext cx="0" cy="122813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 bwMode="auto">
          <a:xfrm>
            <a:off x="230809" y="1750464"/>
            <a:ext cx="8733679" cy="0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230785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auto">
          <a:xfrm>
            <a:off x="695936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>
            <a:off x="1199992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>
            <a:off x="1704048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>
            <a:off x="2207634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>
            <a:off x="2712787" y="1606001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62" name="TextBox 11"/>
          <p:cNvSpPr txBox="1">
            <a:spLocks noChangeArrowheads="1"/>
          </p:cNvSpPr>
          <p:nvPr/>
        </p:nvSpPr>
        <p:spPr bwMode="auto">
          <a:xfrm>
            <a:off x="125760" y="1825079"/>
            <a:ext cx="701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400" b="1" dirty="0">
                <a:solidFill>
                  <a:srgbClr val="FF0000"/>
                </a:solidFill>
              </a:rPr>
              <a:t>ต.ค.</a:t>
            </a:r>
            <a:r>
              <a:rPr lang="th-TH" sz="1400" b="1" dirty="0" smtClean="0">
                <a:solidFill>
                  <a:srgbClr val="FF0000"/>
                </a:solidFill>
              </a:rPr>
              <a:t>57  ...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163" name="TextBox 22"/>
          <p:cNvSpPr txBox="1">
            <a:spLocks noChangeArrowheads="1"/>
          </p:cNvSpPr>
          <p:nvPr/>
        </p:nvSpPr>
        <p:spPr bwMode="auto">
          <a:xfrm>
            <a:off x="662851" y="1915172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  <a:latin typeface="Angsana New" pitchFamily="18" charset="-34"/>
              </a:rPr>
              <a:t>ธ.ค.</a:t>
            </a:r>
            <a:r>
              <a:rPr lang="en-US" sz="1600" b="1" dirty="0" smtClean="0">
                <a:solidFill>
                  <a:srgbClr val="000099"/>
                </a:solidFill>
                <a:latin typeface="Angsana New" pitchFamily="18" charset="-34"/>
              </a:rPr>
              <a:t>58</a:t>
            </a:r>
            <a:endParaRPr lang="en-US" sz="1600" b="1" dirty="0">
              <a:solidFill>
                <a:srgbClr val="000099"/>
              </a:solidFill>
              <a:latin typeface="Angsana New" pitchFamily="18" charset="-34"/>
            </a:endParaRPr>
          </a:p>
        </p:txBody>
      </p:sp>
      <p:sp>
        <p:nvSpPr>
          <p:cNvPr id="48164" name="TextBox 23"/>
          <p:cNvSpPr txBox="1">
            <a:spLocks noChangeArrowheads="1"/>
          </p:cNvSpPr>
          <p:nvPr/>
        </p:nvSpPr>
        <p:spPr bwMode="auto">
          <a:xfrm>
            <a:off x="1166925" y="1903457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ม.ค.</a:t>
            </a:r>
            <a:r>
              <a:rPr lang="th-TH" sz="1600" b="1" dirty="0">
                <a:solidFill>
                  <a:srgbClr val="000099"/>
                </a:solidFill>
              </a:rPr>
              <a:t>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48165" name="TextBox 24"/>
          <p:cNvSpPr txBox="1">
            <a:spLocks noChangeArrowheads="1"/>
          </p:cNvSpPr>
          <p:nvPr/>
        </p:nvSpPr>
        <p:spPr bwMode="auto">
          <a:xfrm>
            <a:off x="1670963" y="1894003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ก.พ.</a:t>
            </a:r>
            <a:r>
              <a:rPr lang="th-TH" sz="1600" b="1" dirty="0">
                <a:solidFill>
                  <a:srgbClr val="000099"/>
                </a:solidFill>
              </a:rPr>
              <a:t>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48166" name="TextBox 25"/>
          <p:cNvSpPr txBox="1">
            <a:spLocks noChangeArrowheads="1"/>
          </p:cNvSpPr>
          <p:nvPr/>
        </p:nvSpPr>
        <p:spPr bwMode="auto">
          <a:xfrm>
            <a:off x="2175037" y="1894003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มี.ค.</a:t>
            </a:r>
            <a:r>
              <a:rPr lang="th-TH" sz="1600" b="1" dirty="0">
                <a:solidFill>
                  <a:srgbClr val="000099"/>
                </a:solidFill>
              </a:rPr>
              <a:t>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sp>
        <p:nvSpPr>
          <p:cNvPr id="48167" name="TextBox 26"/>
          <p:cNvSpPr txBox="1">
            <a:spLocks noChangeArrowheads="1"/>
          </p:cNvSpPr>
          <p:nvPr/>
        </p:nvSpPr>
        <p:spPr bwMode="auto">
          <a:xfrm>
            <a:off x="2679075" y="1894003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เม.ย.59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50" name="Straight Connector 17"/>
          <p:cNvCxnSpPr/>
          <p:nvPr/>
        </p:nvCxnSpPr>
        <p:spPr bwMode="auto">
          <a:xfrm>
            <a:off x="3216861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26"/>
          <p:cNvSpPr txBox="1">
            <a:spLocks noChangeArrowheads="1"/>
          </p:cNvSpPr>
          <p:nvPr/>
        </p:nvSpPr>
        <p:spPr bwMode="auto">
          <a:xfrm>
            <a:off x="3183149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พ.ค.59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53" name="Straight Connector 17"/>
          <p:cNvCxnSpPr/>
          <p:nvPr/>
        </p:nvCxnSpPr>
        <p:spPr bwMode="auto">
          <a:xfrm>
            <a:off x="3720917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26"/>
          <p:cNvSpPr txBox="1">
            <a:spLocks noChangeArrowheads="1"/>
          </p:cNvSpPr>
          <p:nvPr/>
        </p:nvSpPr>
        <p:spPr bwMode="auto">
          <a:xfrm>
            <a:off x="3687205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มิ.ย.59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55" name="Straight Connector 17"/>
          <p:cNvCxnSpPr/>
          <p:nvPr/>
        </p:nvCxnSpPr>
        <p:spPr bwMode="auto">
          <a:xfrm>
            <a:off x="4224328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6"/>
          <p:cNvSpPr txBox="1">
            <a:spLocks noChangeArrowheads="1"/>
          </p:cNvSpPr>
          <p:nvPr/>
        </p:nvSpPr>
        <p:spPr bwMode="auto">
          <a:xfrm>
            <a:off x="4191261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ก.ค.59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57" name="Straight Connector 17"/>
          <p:cNvCxnSpPr/>
          <p:nvPr/>
        </p:nvCxnSpPr>
        <p:spPr bwMode="auto">
          <a:xfrm>
            <a:off x="4728384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26"/>
          <p:cNvSpPr txBox="1">
            <a:spLocks noChangeArrowheads="1"/>
          </p:cNvSpPr>
          <p:nvPr/>
        </p:nvSpPr>
        <p:spPr bwMode="auto">
          <a:xfrm>
            <a:off x="4695317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ส.ค.59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59" name="Straight Connector 17"/>
          <p:cNvCxnSpPr/>
          <p:nvPr/>
        </p:nvCxnSpPr>
        <p:spPr bwMode="auto">
          <a:xfrm>
            <a:off x="5232440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6"/>
          <p:cNvSpPr txBox="1">
            <a:spLocks noChangeArrowheads="1"/>
          </p:cNvSpPr>
          <p:nvPr/>
        </p:nvSpPr>
        <p:spPr bwMode="auto">
          <a:xfrm>
            <a:off x="5199373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ก.ย.59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61" name="Straight Connector 17"/>
          <p:cNvCxnSpPr/>
          <p:nvPr/>
        </p:nvCxnSpPr>
        <p:spPr bwMode="auto">
          <a:xfrm>
            <a:off x="5736496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6"/>
          <p:cNvSpPr txBox="1">
            <a:spLocks noChangeArrowheads="1"/>
          </p:cNvSpPr>
          <p:nvPr/>
        </p:nvSpPr>
        <p:spPr bwMode="auto">
          <a:xfrm>
            <a:off x="5703429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600" b="1" dirty="0" smtClean="0">
                <a:solidFill>
                  <a:srgbClr val="000099"/>
                </a:solidFill>
              </a:rPr>
              <a:t>ต.ค.59</a:t>
            </a:r>
            <a:endParaRPr lang="en-US" sz="1600" b="1" dirty="0">
              <a:solidFill>
                <a:srgbClr val="000099"/>
              </a:solidFill>
            </a:endParaRPr>
          </a:p>
        </p:txBody>
      </p:sp>
      <p:cxnSp>
        <p:nvCxnSpPr>
          <p:cNvPr id="63" name="Straight Connector 17"/>
          <p:cNvCxnSpPr/>
          <p:nvPr/>
        </p:nvCxnSpPr>
        <p:spPr bwMode="auto">
          <a:xfrm>
            <a:off x="6240552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26"/>
          <p:cNvSpPr txBox="1">
            <a:spLocks noChangeArrowheads="1"/>
          </p:cNvSpPr>
          <p:nvPr/>
        </p:nvSpPr>
        <p:spPr bwMode="auto">
          <a:xfrm>
            <a:off x="6206468" y="1916832"/>
            <a:ext cx="8138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400" b="1" dirty="0" smtClean="0">
                <a:solidFill>
                  <a:srgbClr val="FF0000"/>
                </a:solidFill>
              </a:rPr>
              <a:t>พ.ย.-</a:t>
            </a:r>
            <a:r>
              <a:rPr lang="th-TH" sz="1400" b="1" dirty="0" err="1" smtClean="0">
                <a:solidFill>
                  <a:srgbClr val="FF0000"/>
                </a:solidFill>
              </a:rPr>
              <a:t>ธค</a:t>
            </a:r>
            <a:r>
              <a:rPr lang="th-TH" sz="1400" b="1" dirty="0" smtClean="0">
                <a:solidFill>
                  <a:srgbClr val="FF0000"/>
                </a:solidFill>
              </a:rPr>
              <a:t>.59 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65" name="Straight Connector 17"/>
          <p:cNvCxnSpPr/>
          <p:nvPr/>
        </p:nvCxnSpPr>
        <p:spPr bwMode="auto">
          <a:xfrm>
            <a:off x="7956376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26"/>
          <p:cNvSpPr txBox="1">
            <a:spLocks noChangeArrowheads="1"/>
          </p:cNvSpPr>
          <p:nvPr/>
        </p:nvSpPr>
        <p:spPr bwMode="auto">
          <a:xfrm>
            <a:off x="7912172" y="1893656"/>
            <a:ext cx="6352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th-TH"/>
            </a:defPPr>
            <a:lvl1pPr>
              <a:defRPr sz="1600" b="1">
                <a:solidFill>
                  <a:srgbClr val="000099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 smtClean="0"/>
              <a:t>เม.ย.</a:t>
            </a:r>
            <a:r>
              <a:rPr lang="th-TH" dirty="0"/>
              <a:t>60  </a:t>
            </a:r>
            <a:endParaRPr lang="en-US" dirty="0"/>
          </a:p>
        </p:txBody>
      </p:sp>
      <p:cxnSp>
        <p:nvCxnSpPr>
          <p:cNvPr id="67" name="Straight Connector 17"/>
          <p:cNvCxnSpPr/>
          <p:nvPr/>
        </p:nvCxnSpPr>
        <p:spPr bwMode="auto">
          <a:xfrm>
            <a:off x="8450215" y="1605654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26"/>
          <p:cNvSpPr txBox="1">
            <a:spLocks noChangeArrowheads="1"/>
          </p:cNvSpPr>
          <p:nvPr/>
        </p:nvSpPr>
        <p:spPr bwMode="auto">
          <a:xfrm>
            <a:off x="8445820" y="1893656"/>
            <a:ext cx="6480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th-TH"/>
            </a:defPPr>
            <a:lvl1pPr>
              <a:defRPr sz="1600" b="1">
                <a:solidFill>
                  <a:srgbClr val="000099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/>
              <a:t>พ.ค.60</a:t>
            </a:r>
            <a:endParaRPr lang="en-US" dirty="0"/>
          </a:p>
        </p:txBody>
      </p:sp>
      <p:cxnSp>
        <p:nvCxnSpPr>
          <p:cNvPr id="123" name="Straight Connector 17"/>
          <p:cNvCxnSpPr/>
          <p:nvPr/>
        </p:nvCxnSpPr>
        <p:spPr bwMode="auto">
          <a:xfrm>
            <a:off x="8964488" y="1600432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ตัวเชื่อมต่อตรง 125"/>
          <p:cNvCxnSpPr/>
          <p:nvPr/>
        </p:nvCxnSpPr>
        <p:spPr>
          <a:xfrm flipH="1">
            <a:off x="8964488" y="997460"/>
            <a:ext cx="3784" cy="55932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7"/>
          <p:cNvCxnSpPr/>
          <p:nvPr/>
        </p:nvCxnSpPr>
        <p:spPr bwMode="auto">
          <a:xfrm>
            <a:off x="6843153" y="1614385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26"/>
          <p:cNvSpPr txBox="1">
            <a:spLocks noChangeArrowheads="1"/>
          </p:cNvSpPr>
          <p:nvPr/>
        </p:nvSpPr>
        <p:spPr bwMode="auto">
          <a:xfrm>
            <a:off x="6804248" y="1916832"/>
            <a:ext cx="76565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sz="1400" b="1" dirty="0" smtClean="0">
                <a:solidFill>
                  <a:srgbClr val="FF0000"/>
                </a:solidFill>
              </a:rPr>
              <a:t>ม.ค.-</a:t>
            </a:r>
            <a:r>
              <a:rPr lang="th-TH" sz="1400" b="1" dirty="0" err="1" smtClean="0">
                <a:solidFill>
                  <a:srgbClr val="FF0000"/>
                </a:solidFill>
              </a:rPr>
              <a:t>กพ</a:t>
            </a:r>
            <a:r>
              <a:rPr lang="th-TH" sz="1400" b="1" dirty="0" smtClean="0">
                <a:solidFill>
                  <a:srgbClr val="FF0000"/>
                </a:solidFill>
              </a:rPr>
              <a:t>.60 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08" name="ตัวเชื่อมต่อตรง 107"/>
          <p:cNvCxnSpPr/>
          <p:nvPr/>
        </p:nvCxnSpPr>
        <p:spPr>
          <a:xfrm>
            <a:off x="6830678" y="997460"/>
            <a:ext cx="13185" cy="53230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33"/>
          <p:cNvSpPr txBox="1">
            <a:spLocks noChangeArrowheads="1"/>
          </p:cNvSpPr>
          <p:nvPr/>
        </p:nvSpPr>
        <p:spPr bwMode="auto">
          <a:xfrm>
            <a:off x="395536" y="2600181"/>
            <a:ext cx="4318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en-US" sz="1100" b="1" dirty="0">
                <a:solidFill>
                  <a:prstClr val="black"/>
                </a:solidFill>
              </a:rPr>
              <a:t>2</a:t>
            </a:r>
            <a:r>
              <a:rPr lang="th-TH" sz="1400" b="1" dirty="0" smtClean="0">
                <a:solidFill>
                  <a:prstClr val="black"/>
                </a:solidFill>
              </a:rPr>
              <a:t>.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27" name="วงเล็บปีกกาขวา 26"/>
          <p:cNvSpPr/>
          <p:nvPr/>
        </p:nvSpPr>
        <p:spPr>
          <a:xfrm rot="16200000">
            <a:off x="2910927" y="-1669362"/>
            <a:ext cx="196215" cy="5496393"/>
          </a:xfrm>
          <a:prstGeom prst="rightBrac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22" name="วงเล็บปีกกาขวา 121"/>
          <p:cNvSpPr/>
          <p:nvPr/>
        </p:nvSpPr>
        <p:spPr>
          <a:xfrm rot="16200000">
            <a:off x="6721181" y="159866"/>
            <a:ext cx="241004" cy="2210374"/>
          </a:xfrm>
          <a:prstGeom prst="rightBrac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24" name="วงเล็บปีกกาขวา 123"/>
          <p:cNvSpPr/>
          <p:nvPr/>
        </p:nvSpPr>
        <p:spPr>
          <a:xfrm rot="16200000">
            <a:off x="7796292" y="-174523"/>
            <a:ext cx="232756" cy="2111209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27" name="TextBox 21"/>
          <p:cNvSpPr txBox="1">
            <a:spLocks noChangeArrowheads="1"/>
          </p:cNvSpPr>
          <p:nvPr/>
        </p:nvSpPr>
        <p:spPr bwMode="auto">
          <a:xfrm>
            <a:off x="2537147" y="764704"/>
            <a:ext cx="1386781" cy="232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srgbClr val="9BBB59">
                    <a:lumMod val="50000"/>
                  </a:srgbClr>
                </a:solidFill>
              </a:rPr>
              <a:t>ระยะที่</a:t>
            </a:r>
            <a:r>
              <a:rPr lang="th-TH" sz="1400" b="1" dirty="0" smtClean="0">
                <a:solidFill>
                  <a:srgbClr val="9BBB59">
                    <a:lumMod val="50000"/>
                  </a:srgbClr>
                </a:solidFill>
              </a:rPr>
              <a:t> 1 </a:t>
            </a:r>
            <a:r>
              <a:rPr lang="th-TH" sz="1200" b="1" dirty="0" smtClean="0">
                <a:solidFill>
                  <a:srgbClr val="9BBB59">
                    <a:lumMod val="50000"/>
                  </a:srgbClr>
                </a:solidFill>
              </a:rPr>
              <a:t>พัฒนาหลักสูตร</a:t>
            </a:r>
            <a:endParaRPr lang="en-US" sz="1200" b="1" dirty="0" smtClean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28" name="TextBox 21"/>
          <p:cNvSpPr txBox="1">
            <a:spLocks noChangeArrowheads="1"/>
          </p:cNvSpPr>
          <p:nvPr/>
        </p:nvSpPr>
        <p:spPr bwMode="auto">
          <a:xfrm>
            <a:off x="6300192" y="980728"/>
            <a:ext cx="1386781" cy="232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srgbClr val="1F497D"/>
                </a:solidFill>
              </a:rPr>
              <a:t>ระยะที่</a:t>
            </a:r>
            <a:r>
              <a:rPr lang="th-TH" sz="1400" b="1" dirty="0" smtClean="0">
                <a:solidFill>
                  <a:srgbClr val="1F497D"/>
                </a:solidFill>
              </a:rPr>
              <a:t> 2</a:t>
            </a:r>
            <a:r>
              <a:rPr lang="th-TH" sz="1200" b="1" dirty="0" smtClean="0">
                <a:solidFill>
                  <a:srgbClr val="1F497D"/>
                </a:solidFill>
              </a:rPr>
              <a:t> นำหลักสูตรไปใช้</a:t>
            </a:r>
            <a:endParaRPr lang="en-US" sz="1200" b="1" dirty="0" smtClean="0">
              <a:solidFill>
                <a:srgbClr val="1F497D"/>
              </a:solidFill>
            </a:endParaRPr>
          </a:p>
        </p:txBody>
      </p:sp>
      <p:sp>
        <p:nvSpPr>
          <p:cNvPr id="129" name="TextBox 21"/>
          <p:cNvSpPr txBox="1">
            <a:spLocks noChangeArrowheads="1"/>
          </p:cNvSpPr>
          <p:nvPr/>
        </p:nvSpPr>
        <p:spPr bwMode="auto">
          <a:xfrm>
            <a:off x="7236048" y="603956"/>
            <a:ext cx="1576207" cy="232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>
              <a:lnSpc>
                <a:spcPts val="900"/>
              </a:lnSpc>
              <a:defRPr/>
            </a:pPr>
            <a:r>
              <a:rPr lang="th-TH" sz="1200" b="1" dirty="0" smtClean="0">
                <a:solidFill>
                  <a:srgbClr val="FF0000"/>
                </a:solidFill>
              </a:rPr>
              <a:t>ระยะที่</a:t>
            </a:r>
            <a:r>
              <a:rPr lang="th-TH" sz="1400" b="1" dirty="0" smtClean="0">
                <a:solidFill>
                  <a:srgbClr val="FF0000"/>
                </a:solidFill>
              </a:rPr>
              <a:t> 3</a:t>
            </a:r>
            <a:r>
              <a:rPr lang="th-TH" sz="1200" b="1" dirty="0" smtClean="0">
                <a:solidFill>
                  <a:srgbClr val="FF0000"/>
                </a:solidFill>
              </a:rPr>
              <a:t> ประเมินการใช้หลักสูตร</a:t>
            </a:r>
            <a:endParaRPr lang="en-US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114" name="Straight Connector 17"/>
          <p:cNvCxnSpPr/>
          <p:nvPr/>
        </p:nvCxnSpPr>
        <p:spPr bwMode="auto">
          <a:xfrm>
            <a:off x="7452320" y="1628800"/>
            <a:ext cx="0" cy="28733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26"/>
          <p:cNvSpPr txBox="1">
            <a:spLocks noChangeArrowheads="1"/>
          </p:cNvSpPr>
          <p:nvPr/>
        </p:nvSpPr>
        <p:spPr bwMode="auto">
          <a:xfrm>
            <a:off x="7419217" y="1866310"/>
            <a:ext cx="6352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th-TH"/>
            </a:defPPr>
            <a:lvl1pPr>
              <a:defRPr sz="1600" b="1">
                <a:solidFill>
                  <a:srgbClr val="000099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>
              <a:defRPr>
                <a:latin typeface="Calibri" pitchFamily="34" charset="0"/>
                <a:cs typeface="Angsana New" pitchFamily="18" charset="-34"/>
              </a:defRPr>
            </a:lvl2pPr>
            <a:lvl3pPr marL="1143000" indent="-228600">
              <a:defRPr>
                <a:latin typeface="Calibri" pitchFamily="34" charset="0"/>
                <a:cs typeface="Angsana New" pitchFamily="18" charset="-34"/>
              </a:defRPr>
            </a:lvl3pPr>
            <a:lvl4pPr marL="1600200" indent="-228600">
              <a:defRPr>
                <a:latin typeface="Calibri" pitchFamily="34" charset="0"/>
                <a:cs typeface="Angsana New" pitchFamily="18" charset="-34"/>
              </a:defRPr>
            </a:lvl4pPr>
            <a:lvl5pPr marL="2057400" indent="-228600">
              <a:defRPr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9pPr>
          </a:lstStyle>
          <a:p>
            <a:r>
              <a:rPr lang="th-TH" dirty="0" smtClean="0"/>
              <a:t>มี.ค.</a:t>
            </a:r>
            <a:r>
              <a:rPr lang="th-TH" dirty="0"/>
              <a:t>60  </a:t>
            </a:r>
            <a:endParaRPr lang="en-US" dirty="0"/>
          </a:p>
        </p:txBody>
      </p:sp>
      <p:cxnSp>
        <p:nvCxnSpPr>
          <p:cNvPr id="116" name="ตัวเชื่อมต่อตรง 115"/>
          <p:cNvCxnSpPr/>
          <p:nvPr/>
        </p:nvCxnSpPr>
        <p:spPr>
          <a:xfrm>
            <a:off x="2727831" y="1717360"/>
            <a:ext cx="0" cy="212301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ตัวเชื่อมต่อตรง 116"/>
          <p:cNvCxnSpPr/>
          <p:nvPr/>
        </p:nvCxnSpPr>
        <p:spPr>
          <a:xfrm>
            <a:off x="4213181" y="1772469"/>
            <a:ext cx="0" cy="238263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ตัวเชื่อมต่อตรง 117"/>
          <p:cNvCxnSpPr/>
          <p:nvPr/>
        </p:nvCxnSpPr>
        <p:spPr>
          <a:xfrm>
            <a:off x="5234918" y="1794866"/>
            <a:ext cx="0" cy="238263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ตัวเชื่อมต่อตรง 129"/>
          <p:cNvCxnSpPr/>
          <p:nvPr/>
        </p:nvCxnSpPr>
        <p:spPr>
          <a:xfrm>
            <a:off x="7452854" y="1837392"/>
            <a:ext cx="0" cy="334797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381343" y="3789040"/>
            <a:ext cx="2449860" cy="528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471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311973">
            <a:off x="86416" y="193672"/>
            <a:ext cx="3995936" cy="5010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solidFill>
                <a:srgbClr val="0033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58659"/>
            <a:ext cx="8929687" cy="785813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2200"/>
              </a:lnSpc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</a:t>
            </a:r>
            <a:r>
              <a:rPr lang="th-TH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หลักสูตรแกนกลางการศึกษาขั้นพื้นฐาน พุทธศักราช </a:t>
            </a:r>
            <a:r>
              <a:rPr lang="th-TH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๒๕๕๑ </a:t>
            </a:r>
            <a:br>
              <a:rPr lang="th-TH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กับ การ</a:t>
            </a:r>
            <a:r>
              <a:rPr lang="th-TH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</a:t>
            </a:r>
            <a:r>
              <a:rPr lang="th-TH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หลักสูตรใหม่</a:t>
            </a:r>
            <a:endParaRPr lang="th-TH" sz="3200" b="1" dirty="0">
              <a:solidFill>
                <a:srgbClr val="000099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980638"/>
              </p:ext>
            </p:extLst>
          </p:nvPr>
        </p:nvGraphicFramePr>
        <p:xfrm>
          <a:off x="86477" y="1700808"/>
          <a:ext cx="8929689" cy="497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598"/>
                <a:gridCol w="3214700"/>
                <a:gridCol w="4143391"/>
              </a:tblGrid>
              <a:tr h="65199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  <a:endParaRPr lang="th-TH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หลักสูตรแกนกลางการศึกษาขั้นพื้นฐาน พุทธศักราช ๒๕๕๑ (ปัจจุบัน</a:t>
                      </a:r>
                      <a:endParaRPr lang="th-TH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แนวคิดการบริหารจัดการหลักสูตร </a:t>
                      </a:r>
                      <a:b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ที่อยู่ระหว่างดำเนินการปรับปรุง </a:t>
                      </a:r>
                      <a:endParaRPr lang="th-TH" sz="18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001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๑. ปรับ - เปลี่ยนหลักสูตรหรือไม่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ในระยะสั้น ยังไม่ปรับหลักสูตรแกนกลางฯ แต่จะปรับวิธีการบริหารจัดการหลักสูตร ที่สอดคล้องกับ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นโยบาย “ลดเวลาเรียน เพิ่มเวลารู้”</a:t>
                      </a:r>
                    </a:p>
                    <a:p>
                      <a:pPr marL="342900" indent="-342900" algn="l" defTabSz="914400" rtl="0" eaLnBrk="1" latinLnBrk="0" hangingPunct="1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ในระยะยาว เมื่อมีหน่วยงานที่รับผิดชอบเกี่ยวกับการพัฒนาหลักสูตร จึงจะปรับ หรือเปลี่ยนหลักสูตร</a:t>
                      </a:r>
                    </a:p>
                    <a:p>
                      <a:pPr marL="342900" indent="-342900" algn="l" defTabSz="914400" rtl="0" eaLnBrk="1" latinLnBrk="0" hangingPunct="1">
                        <a:lnSpc>
                          <a:spcPct val="100000"/>
                        </a:lnSpc>
                        <a:buFontTx/>
                        <a:buChar char="-"/>
                      </a:pP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24471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๒. โครงสร้างเวลา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เรียน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ประถมศึกษา ไม่น้อยกว่า ๑,๐๐๐ ชั่วโมง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ต่อปี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ม.ต้น ไม่น้อยกว่า ๑,๒๐๐ ชั่วโมงต่อปี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ม.ปลาย รวม ๓ ปี ไม่น้อยกว่า ๓,๖๐๐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ชั่วโมง</a:t>
                      </a: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ประถมศึกษา </a:t>
                      </a:r>
                      <a:r>
                        <a:rPr lang="th-TH" sz="24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ไม่เกิน ๑,๐๐๐ ชั่วโมง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ต่อปี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ม.ต้น </a:t>
                      </a:r>
                      <a:r>
                        <a:rPr lang="th-TH" sz="24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ไม่เกิน ๑,๒๐๐ ชั่วโมง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ต่อปี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ม.ปลาย </a:t>
                      </a:r>
                      <a:r>
                        <a:rPr lang="th-TH" sz="24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 ๓ ปี ไม่เกิน ๓,๖๐๐ ชั่วโมง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กำหนดโครงสร้างเวลาเรียน หลักสูตรสถานศึกษา 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ที่เน้นภาษาอังกฤษ ตามนโยบายรัฐบาล และ ศธ.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</a:tr>
              <a:tr h="651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๓. ตัวชี้วัดและสาระ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การเรียนรู้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แกนกลาง</a:t>
                      </a: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-กำหนดตัวชี้วัด และสาระการเรียนรู้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แกนกลาง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พิจารณา ทบทวน และกำหนดตัวชี้วัดและสาระ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การเรียนรู้แกนกลาง  ที่ต้องรู้และควรรู้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4103" y="192834"/>
            <a:ext cx="3995936" cy="54868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ปรับหลักสูตร</a:t>
            </a:r>
            <a:endParaRPr lang="th-TH" sz="32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160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8" y="35719"/>
            <a:ext cx="8929687" cy="785813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2200"/>
              </a:lnSpc>
              <a:spcAft>
                <a:spcPts val="0"/>
              </a:spcAft>
              <a:defRPr/>
            </a:pPr>
            <a:r>
              <a:rPr lang="th-TH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</a:t>
            </a:r>
            <a:r>
              <a:rPr lang="th-TH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หลักสูตรแกนกลางการศึกษาขั้นพื้นฐาน พุทธศักราช </a:t>
            </a:r>
            <a:r>
              <a:rPr lang="th-TH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๒๕๕๑ </a:t>
            </a:r>
            <a:br>
              <a:rPr lang="th-TH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กับ การ</a:t>
            </a:r>
            <a:r>
              <a:rPr lang="th-TH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</a:t>
            </a:r>
            <a:r>
              <a:rPr lang="th-TH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หลักสูตรใหม่ (ต่อ)</a:t>
            </a:r>
            <a:endParaRPr lang="th-TH" sz="2800" b="1" dirty="0">
              <a:solidFill>
                <a:srgbClr val="000099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77931"/>
              </p:ext>
            </p:extLst>
          </p:nvPr>
        </p:nvGraphicFramePr>
        <p:xfrm>
          <a:off x="142875" y="785813"/>
          <a:ext cx="8929689" cy="5287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598"/>
                <a:gridCol w="3214700"/>
                <a:gridCol w="4143391"/>
              </a:tblGrid>
              <a:tr h="65199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  <a:endParaRPr lang="th-TH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หลักสูตรแกนกลางการศึกษาขั้นพื้นฐาน พุทธศักราช ๒๕๕๑ (ปัจจุบัน</a:t>
                      </a:r>
                      <a:endParaRPr lang="th-TH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แนวคิดการบริหารจัดการหลักสูตร </a:t>
                      </a:r>
                      <a:b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ที่อยู่ระหว่างดำเนินการปรับปรุง </a:t>
                      </a:r>
                      <a:endParaRPr lang="th-TH" sz="18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48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๔. การจัดการเรียนรู้</a:t>
                      </a:r>
                    </a:p>
                    <a:p>
                      <a:pPr>
                        <a:lnSpc>
                          <a:spcPts val="1800"/>
                        </a:lnSpc>
                      </a:pP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กำหนดหลักการและกระบวนการเรียนรู้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กว้าง ๆ เพื่อเป็นกรอบ หรือทิศทางในการ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จัดการเรียนรู้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กำหนดจุดเน้นการจัดการเรียนรู้ ที่เน้นกิจกรรม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Activity Based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ภาษาอังกฤษเพื่อการสื่อสาร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STEM </a:t>
                      </a:r>
                      <a:b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กระบวนการคิด คุณธรรมจริยธรรม ฯลฯ</a:t>
                      </a: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ปรับวิธีเรียน เปลี่ยนวิธีสอน ให้เรียนน้อย แต่รู้ลึก 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เน้นการปฏิบัติ </a:t>
                      </a:r>
                    </a:p>
                    <a:p>
                      <a:pPr>
                        <a:lnSpc>
                          <a:spcPts val="1800"/>
                        </a:lnSpc>
                        <a:buFontTx/>
                        <a:buChar char="-"/>
                      </a:pP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</a:tr>
              <a:tr h="800172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๕. การวัดและ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ประเมินผล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 การเรียนรู้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กำหนดหลักการและเกณฑ์การวัด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และประเมินผลการเรียนรู้ เพื่อเป็นกรอบ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หรือทิศทางในการประเมินผลการเรียนรู้</a:t>
                      </a: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ออกแบบเครื่องมือการวัดและประเมินผลการเรียนรู้ที่เน้น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Formative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มากกว่า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Summative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และสอดคล้องกับ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การจัดการเรียนรู้ที่เน้นกิจกรรม พร้อมทั้งจัดทำตัวอย่าง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เครื่องมือ 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เน้นการประเมินเพื่อพัฒนา</a:t>
                      </a:r>
                    </a:p>
                    <a:p>
                      <a:pPr>
                        <a:lnSpc>
                          <a:spcPts val="1800"/>
                        </a:lnSpc>
                        <a:buFontTx/>
                        <a:buChar char="-"/>
                      </a:pP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</a:tr>
              <a:tr h="800172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๖. สื่อการเรียนรู้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กำหนดหลักการและวิธีการจัดทำ 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การเลือกใช้ และประเมินคุณภาพสื่อ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การเรียนรู้กว้าง ๆ</a:t>
                      </a:r>
                    </a:p>
                  </a:txBody>
                  <a:tcPr marT="29636" marB="296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ปรับเปลี่ยนวิธีการจัดทำหนังสือเรียน และสื่อการเรียนรู้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ที่สอดคล้องกับตัวชี้วัดและสาระการเรียนรู้แกนกลาง</a:t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ที่ต้องรู้และควรรู้</a:t>
                      </a:r>
                      <a:endParaRPr lang="th-TH" sz="20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T="29636" marB="2963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8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DEDC8-92BD-44CB-B280-99BF836A832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 descr="https://sustainabledevelopment.un.org/content/sdgs/large/Goa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90489"/>
            <a:ext cx="9186863" cy="694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12382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7" y="-15315"/>
            <a:ext cx="12954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กลุ่ม 8"/>
          <p:cNvGrpSpPr/>
          <p:nvPr/>
        </p:nvGrpSpPr>
        <p:grpSpPr>
          <a:xfrm>
            <a:off x="1403648" y="5805264"/>
            <a:ext cx="7632848" cy="977503"/>
            <a:chOff x="2389067" y="671264"/>
            <a:chExt cx="2254746" cy="2705695"/>
          </a:xfrm>
        </p:grpSpPr>
        <p:sp>
          <p:nvSpPr>
            <p:cNvPr id="13" name="สี่เหลี่ยมผืนผ้ามุมมน 12"/>
            <p:cNvSpPr/>
            <p:nvPr/>
          </p:nvSpPr>
          <p:spPr>
            <a:xfrm>
              <a:off x="2389067" y="671264"/>
              <a:ext cx="2254746" cy="2705695"/>
            </a:xfrm>
            <a:prstGeom prst="roundRect">
              <a:avLst>
                <a:gd name="adj" fmla="val 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0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สี่เหลี่ยมผืนผ้ามุมมน 4"/>
            <p:cNvSpPr/>
            <p:nvPr/>
          </p:nvSpPr>
          <p:spPr>
            <a:xfrm rot="16200000">
              <a:off x="1505207" y="1555124"/>
              <a:ext cx="2218670" cy="4509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75438" rIns="97790" bIns="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200" dirty="0" smtClean="0">
                  <a:solidFill>
                    <a:prstClr val="white"/>
                  </a:solidFill>
                </a:rPr>
                <a:t> </a:t>
              </a:r>
              <a:endParaRPr lang="th-TH" sz="2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1" name="สี่เหลี่ยมผืนผ้า 10"/>
          <p:cNvSpPr/>
          <p:nvPr/>
        </p:nvSpPr>
        <p:spPr>
          <a:xfrm>
            <a:off x="3895576" y="2076152"/>
            <a:ext cx="1679785" cy="2705695"/>
          </a:xfrm>
          <a:prstGeom prst="rect">
            <a:avLst/>
          </a:pr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1560506"/>
              <a:satOff val="-1946"/>
              <a:lumOff val="458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สี่เหลี่ยมผืนผ้า 14"/>
          <p:cNvSpPr/>
          <p:nvPr/>
        </p:nvSpPr>
        <p:spPr>
          <a:xfrm>
            <a:off x="1475657" y="5877272"/>
            <a:ext cx="7488832" cy="905495"/>
          </a:xfrm>
          <a:prstGeom prst="rect">
            <a:avLst/>
          </a:prstGeom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137160" rIns="0" bIns="0" numCol="1" spcCol="1270" anchor="ctr" anchorCtr="0">
            <a:noAutofit/>
          </a:bodyPr>
          <a:lstStyle/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“ต้องจัดการศึกษาที่มีคุณภาพอย่างครอบคลุมและเป็นธรรม และต้องส่งเสริมโอกาสในการเรียนรู้ตลอดชีวิต”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(แผนงานปัจจุบัน)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สี่เหลี่ยมผืนผ้ามุมมน 4"/>
          <p:cNvSpPr/>
          <p:nvPr/>
        </p:nvSpPr>
        <p:spPr>
          <a:xfrm rot="16200000">
            <a:off x="2873384" y="-106900"/>
            <a:ext cx="801552" cy="12645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75438" rIns="97790" bIns="0" numCol="1" spcCol="1270" anchor="t" anchorCtr="0">
            <a:noAutofit/>
          </a:bodyPr>
          <a:lstStyle/>
          <a:p>
            <a:pPr algn="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200" dirty="0" smtClean="0">
                <a:solidFill>
                  <a:prstClr val="white"/>
                </a:solidFill>
              </a:rPr>
              <a:t> </a:t>
            </a:r>
            <a:endParaRPr lang="th-TH" sz="2200" dirty="0">
              <a:solidFill>
                <a:prstClr val="white"/>
              </a:solidFill>
            </a:endParaRPr>
          </a:p>
        </p:txBody>
      </p:sp>
      <p:grpSp>
        <p:nvGrpSpPr>
          <p:cNvPr id="19" name="กลุ่ม 18"/>
          <p:cNvGrpSpPr/>
          <p:nvPr/>
        </p:nvGrpSpPr>
        <p:grpSpPr>
          <a:xfrm>
            <a:off x="2627784" y="-29955"/>
            <a:ext cx="6408712" cy="1301056"/>
            <a:chOff x="2389067" y="671264"/>
            <a:chExt cx="2254746" cy="2705695"/>
          </a:xfrm>
          <a:solidFill>
            <a:schemeClr val="accent3"/>
          </a:solidFill>
        </p:grpSpPr>
        <p:sp>
          <p:nvSpPr>
            <p:cNvPr id="20" name="สี่เหลี่ยมผืนผ้ามุมมน 19"/>
            <p:cNvSpPr/>
            <p:nvPr/>
          </p:nvSpPr>
          <p:spPr>
            <a:xfrm>
              <a:off x="2389067" y="671264"/>
              <a:ext cx="2254746" cy="2705695"/>
            </a:xfrm>
            <a:prstGeom prst="roundRect">
              <a:avLst>
                <a:gd name="adj" fmla="val 5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0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สี่เหลี่ยมผืนผ้ามุมมน 4"/>
            <p:cNvSpPr/>
            <p:nvPr/>
          </p:nvSpPr>
          <p:spPr>
            <a:xfrm rot="16200000">
              <a:off x="1505207" y="1555124"/>
              <a:ext cx="2218670" cy="45094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75438" rIns="97790" bIns="0" numCol="1" spcCol="1270" anchor="t" anchorCtr="0">
              <a:noAutofit/>
            </a:bodyPr>
            <a:lstStyle/>
            <a:p>
              <a:pPr algn="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200" dirty="0" smtClean="0">
                  <a:solidFill>
                    <a:schemeClr val="accent3"/>
                  </a:solidFill>
                </a:rPr>
                <a:t> </a:t>
              </a:r>
              <a:endParaRPr lang="th-TH" sz="22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สี่เหลี่ยมผืนผ้า 21"/>
          <p:cNvSpPr/>
          <p:nvPr/>
        </p:nvSpPr>
        <p:spPr>
          <a:xfrm>
            <a:off x="2699793" y="44624"/>
            <a:ext cx="6287793" cy="1006772"/>
          </a:xfrm>
          <a:prstGeom prst="rect">
            <a:avLst/>
          </a:prstGeom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137160" rIns="0" bIns="0" numCol="1" spcCol="1270" anchor="ctr" anchorCtr="0">
            <a:noAutofit/>
          </a:bodyPr>
          <a:lstStyle/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เป้าหมายการพัฒนาอย่างยั่งยืน</a:t>
            </a:r>
          </a:p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วาระการศึกษาขององค์กรสหประชาชาติ ภายในปี พ.ศ. 2573 </a:t>
            </a:r>
          </a:p>
          <a:p>
            <a:pPr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Education 2030)</a:t>
            </a:r>
            <a:endParaRPr lang="th-TH" sz="1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60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pic>
        <p:nvPicPr>
          <p:cNvPr id="12295" name="รูปภาพ 8" descr="19-ลดเวลาเรียน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0559"/>
            <a:ext cx="4622528" cy="64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รูปภาพ 13" descr="20-ลดเวลาเรียน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10875"/>
            <a:ext cx="4622300" cy="643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6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70" y="1257478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Heart 3"/>
          <p:cNvSpPr/>
          <p:nvPr/>
        </p:nvSpPr>
        <p:spPr>
          <a:xfrm>
            <a:off x="3635896" y="4077072"/>
            <a:ext cx="936104" cy="846981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 rot="15093029" flipH="1" flipV="1">
            <a:off x="4364222" y="2158332"/>
            <a:ext cx="2830182" cy="1424716"/>
          </a:xfrm>
          <a:prstGeom prst="curvedDownArrow">
            <a:avLst>
              <a:gd name="adj1" fmla="val 25000"/>
              <a:gd name="adj2" fmla="val 50000"/>
              <a:gd name="adj3" fmla="val 39615"/>
            </a:avLst>
          </a:prstGeom>
          <a:solidFill>
            <a:srgbClr val="0000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" name="Curved Down Arrow 6"/>
          <p:cNvSpPr/>
          <p:nvPr/>
        </p:nvSpPr>
        <p:spPr>
          <a:xfrm rot="16589977" flipH="1">
            <a:off x="1857912" y="3912379"/>
            <a:ext cx="1540369" cy="1564508"/>
          </a:xfrm>
          <a:prstGeom prst="curvedDownArrow">
            <a:avLst>
              <a:gd name="adj1" fmla="val 8915"/>
              <a:gd name="adj2" fmla="val 46206"/>
              <a:gd name="adj3" fmla="val 28368"/>
            </a:avLst>
          </a:prstGeom>
          <a:solidFill>
            <a:srgbClr val="0000F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11560" y="116633"/>
            <a:ext cx="7772400" cy="7920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H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131241" y="836712"/>
            <a:ext cx="1296144" cy="7920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588224" y="3212976"/>
            <a:ext cx="1296144" cy="7920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Heart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87824" y="5373216"/>
            <a:ext cx="1296144" cy="7920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 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987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รูปภาพ 7" descr="20-1ลดเวลาเรียน3.jpg"/>
          <p:cNvPicPr>
            <a:picLocks noChangeAspect="1"/>
          </p:cNvPicPr>
          <p:nvPr/>
        </p:nvPicPr>
        <p:blipFill rotWithShape="1">
          <a:blip r:embed="rId2"/>
          <a:srcRect t="42287"/>
          <a:stretch/>
        </p:blipFill>
        <p:spPr bwMode="auto">
          <a:xfrm>
            <a:off x="526172" y="165112"/>
            <a:ext cx="815028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88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169067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World Economic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Forum</a:t>
            </a:r>
          </a:p>
          <a:p>
            <a:pPr algn="ctr"/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เสา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หลักที่ </a:t>
            </a:r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การอุดมศึกษาและการ</a:t>
            </a:r>
            <a:r>
              <a:rPr lang="th-TH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ฝึกอบรม(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Higher education and training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600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คุณภาพ</a:t>
            </a:r>
            <a:r>
              <a:rPr lang="th-TH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ของการจัดการศึกษาคณิตศาสตร์และ</a:t>
            </a:r>
            <a:r>
              <a:rPr lang="th-TH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วิทยาศาสตร์(</a:t>
            </a:r>
            <a:r>
              <a:rPr lang="en-US" sz="1400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Quality of math and science education</a:t>
            </a:r>
            <a:r>
              <a:rPr lang="en-US" sz="1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400" dirty="0" smtClean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2558-2559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(ข้อมูลเปรียบเทียบจาก </a:t>
            </a:r>
            <a:r>
              <a:rPr lang="th-TH" sz="1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140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6381328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accent2"/>
                </a:solidFill>
              </a:rPr>
              <a:t>หมายเหตุ ตัวเลขในกราฟแสดงอันดับ 1-140</a:t>
            </a:r>
            <a:endParaRPr lang="th-TH" sz="1600" b="1" dirty="0">
              <a:solidFill>
                <a:schemeClr val="accent2"/>
              </a:solidFill>
            </a:endParaRPr>
          </a:p>
        </p:txBody>
      </p:sp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2120979"/>
              </p:ext>
            </p:extLst>
          </p:nvPr>
        </p:nvGraphicFramePr>
        <p:xfrm>
          <a:off x="1079612" y="1628800"/>
          <a:ext cx="7128791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560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pic>
        <p:nvPicPr>
          <p:cNvPr id="15364" name="รูปภาพ 10" descr="STEM 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8538" y="285750"/>
            <a:ext cx="4049712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รูปภาพ 8" descr="43-STEM  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188"/>
            <a:ext cx="447992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531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544" y="404664"/>
            <a:ext cx="796120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</a:rPr>
              <a:t>หน่วยงานที่ดำเนินงาน </a:t>
            </a:r>
            <a:r>
              <a:rPr lang="en-US" sz="4000" b="1" dirty="0" smtClean="0">
                <a:solidFill>
                  <a:srgbClr val="FF0000"/>
                </a:solidFill>
                <a:latin typeface="Angsana New" pitchFamily="18" charset="-34"/>
              </a:rPr>
              <a:t>STEM</a:t>
            </a:r>
            <a:endParaRPr lang="th-TH" sz="4000" b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endParaRPr lang="en-US" sz="2400" b="1" dirty="0" smtClean="0">
              <a:solidFill>
                <a:prstClr val="black"/>
              </a:solidFill>
              <a:latin typeface="Angsana New" pitchFamily="18" charset="-34"/>
            </a:endParaRP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สถาบันวิทยา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ศาตร์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และเทคโนโลยี (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สสวท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.)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13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ศูนย์ (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91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โรงเรียน)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สำนักงานปลัดกระทรวงวิทยาศาสตร์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17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โรงเรียน (รับผิดชอบเฉพาะห้องเรียนวิทยาศาสตร์ จำนวน 1 ห้อง)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สำนักงานพัฒนาวิทยาศาสตร์และเทคโนโลยีแห่งชาติ (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สวทช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.)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24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โรงเรียน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สำนักงานคณะกรรมการนโยบายวิทยา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ศาตร์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เทคโนโลยีและนวัตกรรมแห่งชาติ (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สว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ทน.) ผ่านเครือข่ายมหาวิทยาลัย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สำนักงานคณะกรรมการการศึกษาเอกชน (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สช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.)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118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โรงเรียน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สำนักงานคณะกรรมการการอุดมศึกษา (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</a:rPr>
              <a:t>สกอ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.) ดำเนินงานเป็นพี่เลี้ยงให้กับโรงเรียนทั้งหมด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147 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โรงเรียน (ส่วนใหญ่เป็นกิจกรรม ลดเวลาเรียน เพิ่มเวลารู้)</a:t>
            </a:r>
          </a:p>
          <a:p>
            <a:pPr marL="457200" indent="-457200">
              <a:buFontTx/>
              <a:buAutoNum type="arabicPeriod"/>
            </a:pP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สำนักงานคณะกรรมการอาชีวศึกษา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5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</a:rPr>
              <a:t> โรงเรียน</a:t>
            </a:r>
          </a:p>
        </p:txBody>
      </p:sp>
    </p:spTree>
    <p:extLst>
      <p:ext uri="{BB962C8B-B14F-4D97-AF65-F5344CB8AC3E}">
        <p14:creationId xmlns:p14="http://schemas.microsoft.com/office/powerpoint/2010/main" val="82268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463936"/>
              </p:ext>
            </p:extLst>
          </p:nvPr>
        </p:nvGraphicFramePr>
        <p:xfrm>
          <a:off x="457200" y="1484784"/>
          <a:ext cx="82296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สี่เหลี่ยมผืนผ้า 1"/>
          <p:cNvSpPr/>
          <p:nvPr/>
        </p:nvSpPr>
        <p:spPr>
          <a:xfrm>
            <a:off x="467544" y="18864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คำสั่ง </a:t>
            </a:r>
            <a:r>
              <a:rPr lang="th-TH" b="1" dirty="0" err="1" smtClean="0">
                <a:solidFill>
                  <a:srgbClr val="FF0000"/>
                </a:solidFill>
                <a:latin typeface="Angsana New" pitchFamily="18" charset="-34"/>
              </a:rPr>
              <a:t>ศธ</a:t>
            </a:r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 ที่ </a:t>
            </a:r>
            <a:r>
              <a:rPr lang="th-TH" b="1" dirty="0" err="1" smtClean="0">
                <a:solidFill>
                  <a:srgbClr val="FF0000"/>
                </a:solidFill>
                <a:latin typeface="Angsana New" pitchFamily="18" charset="-34"/>
              </a:rPr>
              <a:t>สป</a:t>
            </a:r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. 375/2559 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เรื่อง แต่งตั้งคณะกรรมการนโยบายการจัดการเรียนการสอน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สะเต็มศึกษาในสถานศึกษา กระทรวงศึกษาธิการ</a:t>
            </a:r>
          </a:p>
          <a:p>
            <a:endParaRPr lang="th-TH" sz="2400" b="1" dirty="0" smtClean="0">
              <a:solidFill>
                <a:prstClr val="black"/>
              </a:solidFill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5705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457325"/>
            <a:ext cx="8534400" cy="372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th-TH" sz="4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กำหนดขั้นตอน ของ “กิจกรรมการเรียนรู้”</a:t>
            </a:r>
            <a:r>
              <a:rPr lang="th-TH" sz="40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 </a:t>
            </a:r>
            <a:endParaRPr lang="en-US" sz="4000" b="1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/>
            </a:r>
            <a:b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</a:br>
            <a:r>
              <a:rPr lang="en-US" sz="4000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4000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ระบุปัญหาในชีวิตจริง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นวัตกรรมที่ต้องการพัฒนา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รวบรวมข้อมูลและแนวคิดที่เกี่ยวข้อง</a:t>
            </a:r>
            <a:endParaRPr lang="en-US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–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ออกแบบวิธีการแก้ปัญหา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 err="1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SCI+Math</a:t>
            </a:r>
            <a: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&amp;T)   </a:t>
            </a:r>
            <a:b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วางแผนและดำเนินการแก้ปัญหา </a:t>
            </a:r>
            <a: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(E) </a:t>
            </a:r>
            <a:endParaRPr lang="en-US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 ประเมินผล และปรับปรุง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rgbClr val="4472C4">
                    <a:lumMod val="60000"/>
                    <a:lumOff val="4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(E)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b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ขั้นที่ </a:t>
            </a:r>
            <a:r>
              <a:rPr lang="en-US" b="1" dirty="0">
                <a:solidFill>
                  <a:srgbClr val="70AD4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นำเสนอวิธีการแก้ปัญหา ผลการแก้ปัญหา หรือผลการพัฒนานวัตกรรม</a:t>
            </a:r>
            <a:endParaRPr lang="en-US" b="1" dirty="0">
              <a:solidFill>
                <a:srgbClr val="70AD47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0243" name="Group 6"/>
          <p:cNvGrpSpPr>
            <a:grpSpLocks/>
          </p:cNvGrpSpPr>
          <p:nvPr/>
        </p:nvGrpSpPr>
        <p:grpSpPr bwMode="auto">
          <a:xfrm>
            <a:off x="504825" y="228600"/>
            <a:ext cx="8486775" cy="723900"/>
            <a:chOff x="504825" y="457200"/>
            <a:chExt cx="8486775" cy="723900"/>
          </a:xfrm>
        </p:grpSpPr>
        <p:sp>
          <p:nvSpPr>
            <p:cNvPr id="10245" name="TextBox 8"/>
            <p:cNvSpPr txBox="1">
              <a:spLocks noChangeArrowheads="1"/>
            </p:cNvSpPr>
            <p:nvPr/>
          </p:nvSpPr>
          <p:spPr bwMode="auto">
            <a:xfrm>
              <a:off x="4076700" y="533400"/>
              <a:ext cx="4914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การพัฒนา “</a:t>
              </a:r>
              <a:r>
                <a:rPr lang="th-TH" altLang="th-TH" sz="2400" b="1" smtClean="0">
                  <a:solidFill>
                    <a:srgbClr val="0000FF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กิจกรรมสะเต็มศึกษา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 ระดับชั้น ป.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1 – 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ม.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6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”</a:t>
              </a:r>
              <a:endParaRPr lang="en-US" altLang="th-TH" sz="24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endParaRPr>
            </a:p>
          </p:txBody>
        </p:sp>
        <p:pic>
          <p:nvPicPr>
            <p:cNvPr id="1024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457200"/>
              <a:ext cx="35718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99DA50AD-0A85-4FC2-A5AA-643475890ACF}" type="slidenum">
              <a:rPr lang="en-US" altLang="th-TH" sz="120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67</a:t>
            </a:fld>
            <a:endParaRPr lang="en-US" altLang="th-TH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4"/>
          <p:cNvGrpSpPr>
            <a:grpSpLocks/>
          </p:cNvGrpSpPr>
          <p:nvPr/>
        </p:nvGrpSpPr>
        <p:grpSpPr bwMode="auto">
          <a:xfrm>
            <a:off x="504825" y="152400"/>
            <a:ext cx="8486775" cy="723900"/>
            <a:chOff x="504825" y="457200"/>
            <a:chExt cx="8486775" cy="723900"/>
          </a:xfrm>
        </p:grpSpPr>
        <p:sp>
          <p:nvSpPr>
            <p:cNvPr id="14372" name="TextBox 6"/>
            <p:cNvSpPr txBox="1">
              <a:spLocks noChangeArrowheads="1"/>
            </p:cNvSpPr>
            <p:nvPr/>
          </p:nvSpPr>
          <p:spPr bwMode="auto">
            <a:xfrm>
              <a:off x="4076700" y="533400"/>
              <a:ext cx="4914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การพัฒนา “</a:t>
              </a:r>
              <a:r>
                <a:rPr lang="th-TH" altLang="th-TH" sz="2400" b="1" smtClean="0">
                  <a:solidFill>
                    <a:srgbClr val="0000FF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กิจกรรมสะเต็มศึกษา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 ระดับชั้น ป.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1 – 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ม.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6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”</a:t>
              </a:r>
              <a:endParaRPr lang="en-US" altLang="th-TH" sz="24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endParaRPr>
            </a:p>
          </p:txBody>
        </p:sp>
        <p:pic>
          <p:nvPicPr>
            <p:cNvPr id="1437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457200"/>
              <a:ext cx="35718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CA2E7921-D16A-473C-B07D-42B3F5E87054}" type="slidenum">
              <a:rPr lang="en-US" altLang="th-TH" sz="120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68</a:t>
            </a:fld>
            <a:endParaRPr lang="en-US" altLang="th-TH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752600" y="990600"/>
            <a:ext cx="5638800" cy="4619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รายชื่อกิจกรรมสะเต็มศึกษา ระดับชั้น ป.1 – ม.6</a:t>
            </a:r>
          </a:p>
        </p:txBody>
      </p:sp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609600" y="1973263"/>
            <a:ext cx="3810000" cy="4000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  ชั้น                       ชื่อกิจกรรม</a:t>
            </a:r>
          </a:p>
        </p:txBody>
      </p:sp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609600" y="2381250"/>
            <a:ext cx="3810000" cy="40941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ป.1      การสื่อสาร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ป.2      รักษ์คอมพิวเตอร์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ป.3      การใช้อุปกรณ์เทคโนโลยีสารสนเทศอย่าง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          ประหยัด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ป.4      บ้านพลังงานแสงอาทิตย์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ป.5      เครื่องดักแมลงวัน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ป.6      รถของเล่นไฟฟ้า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ม.1      ศรลมชวนคิด ชี้ทิศบอกทาง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ม.2      ลำบากบากแค่ไหน กลไกช่วยได้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ม.3      สว่างไสวด้วยสายน้ำ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ม.4      บันจีจัมป์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ม.5      ถุงประคบร้อน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ม.6      สัญญาณกันขโมย 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219200" y="1973263"/>
            <a:ext cx="0" cy="45021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48200" y="1974850"/>
            <a:ext cx="3810000" cy="400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ชั้น                    ชื่อกิจกรรม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8200" y="2362200"/>
            <a:ext cx="3810000" cy="40941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ป.1        เล่นล้อวงกลม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ป.2        เรือบรรทุกน้ำ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ป.3      เรือใบกับสายลม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20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ป.4      โมบายปลาตะเพียน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ป.5      สวนมะนาวนอกฤดู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ป.6      นักโภชนาการน้อย</a:t>
            </a:r>
            <a:endParaRPr lang="en-US" sz="20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ม.1      </a:t>
            </a:r>
            <a:r>
              <a:rPr lang="en-US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The young designer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ม.2      นาวาฝ่าวิกฤต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ม.3      ดาราศาสตร์กับสถาปัตยกรรม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ม.4      กังหันลมผลิตไฟฟ้า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ม.5      สเลอปี้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ม.6      ชาร์จแบตเตอรีด้วยพลังงานสะอาด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181600" y="1974850"/>
            <a:ext cx="0" cy="45021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7" name="TextBox 15"/>
          <p:cNvSpPr txBox="1">
            <a:spLocks noChangeArrowheads="1"/>
          </p:cNvSpPr>
          <p:nvPr/>
        </p:nvSpPr>
        <p:spPr bwMode="auto">
          <a:xfrm>
            <a:off x="609600" y="1563688"/>
            <a:ext cx="3810000" cy="40005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rPr>
              <a:t>ภาคเรียนที่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8200" y="1581150"/>
            <a:ext cx="3810000" cy="4000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ภาคเรียนที่ 2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09600" y="2667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09600" y="29718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9600" y="3581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09600" y="3962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9600" y="42672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09600" y="4572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09600" y="48768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09600" y="51816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09600" y="5486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09600" y="57912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" y="6096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648200" y="2667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648200" y="29718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648200" y="3581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8200" y="3962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648200" y="42672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648200" y="4572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648200" y="48768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48200" y="51816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648200" y="54864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648200" y="57912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648200" y="6096000"/>
            <a:ext cx="381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71" name="Slide Number Placeholder 2"/>
          <p:cNvSpPr txBox="1">
            <a:spLocks/>
          </p:cNvSpPr>
          <p:nvPr/>
        </p:nvSpPr>
        <p:spPr bwMode="auto">
          <a:xfrm>
            <a:off x="3505200" y="6492875"/>
            <a:ext cx="1828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6FCB54AB-863D-434E-AE4C-437240030918}" type="slidenum">
              <a:rPr lang="en-US" altLang="th-TH" sz="1200" b="1" smtClean="0">
                <a:solidFill>
                  <a:srgbClr val="7F7F7F"/>
                </a:solidFill>
                <a:latin typeface="Calibri" panose="020F0502020204030204" pitchFamily="34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US" altLang="th-TH" sz="1200" b="1" smtClean="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2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"/>
          <p:cNvGrpSpPr>
            <a:grpSpLocks/>
          </p:cNvGrpSpPr>
          <p:nvPr/>
        </p:nvGrpSpPr>
        <p:grpSpPr bwMode="auto">
          <a:xfrm>
            <a:off x="504825" y="152400"/>
            <a:ext cx="8486775" cy="723900"/>
            <a:chOff x="504825" y="457200"/>
            <a:chExt cx="8486775" cy="723900"/>
          </a:xfrm>
        </p:grpSpPr>
        <p:sp>
          <p:nvSpPr>
            <p:cNvPr id="15365" name="TextBox 6"/>
            <p:cNvSpPr txBox="1">
              <a:spLocks noChangeArrowheads="1"/>
            </p:cNvSpPr>
            <p:nvPr/>
          </p:nvSpPr>
          <p:spPr bwMode="auto">
            <a:xfrm>
              <a:off x="4076700" y="533400"/>
              <a:ext cx="4914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การพัฒนา “</a:t>
              </a:r>
              <a:r>
                <a:rPr lang="th-TH" altLang="th-TH" sz="2400" b="1" smtClean="0">
                  <a:solidFill>
                    <a:srgbClr val="0000FF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กิจกรรมสะเต็มศึกษา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 ระดับชั้น ป.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1 – 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ม.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6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”</a:t>
              </a:r>
              <a:endParaRPr lang="en-US" altLang="th-TH" sz="24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endParaRPr>
            </a:p>
          </p:txBody>
        </p:sp>
        <p:pic>
          <p:nvPicPr>
            <p:cNvPr id="1536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457200"/>
              <a:ext cx="35718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C205A336-914B-4106-9A03-29445E9E92E6}" type="slidenum">
              <a:rPr lang="en-US" altLang="th-TH" sz="120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69</a:t>
            </a:fld>
            <a:endParaRPr lang="en-US" altLang="th-TH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" y="1295400"/>
            <a:ext cx="8534400" cy="477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th-TH" sz="4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ความคืบหน้าในการดำเนินการ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-</a:t>
            </a:r>
            <a:r>
              <a:rPr lang="th-TH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“คู่มือกิจกรรมสะเต็มศึกษาสำหรับครู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” ของภาคเรียนที่ 1 (ชั้น ป.1 – ม.6)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โดยแยกขั้นตอนการสอนกิจกรรมให้มี 6 ขั้นตอนอย่างชัดเจน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 - 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 </a:t>
            </a:r>
            <a:r>
              <a:rPr lang="en-US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Artwork 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ต้นฉบับ “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กิจกรรมสะเต็มศึกษาสำหรับนักเรียน” และ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ต้นฉบับ “คู่มือกิจกรรมสะเต็มศึกษาสำหรับครู”</a:t>
            </a:r>
            <a:b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-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นำกิจกรรมสะเต็มศึกษา และคู่มือกิจกรรมสะเต็มศึกษาสำหรับครู ขึ้น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บนเวปไซต์  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URL: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3"/>
              </a:rPr>
              <a:t>http://www.stemedthailand.org/</a:t>
            </a:r>
            <a:endParaRPr lang="en-US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70AD47">
                  <a:lumMod val="75000"/>
                </a:srgbClr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682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40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แผนการศึกษาอาเซียน </a:t>
            </a:r>
            <a:r>
              <a:rPr lang="th-TH" sz="32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2559-2563</a:t>
            </a:r>
            <a:br>
              <a:rPr lang="th-TH" sz="32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ASEAN WORK PLAN ON EDUCATION 2016-2020)</a:t>
            </a:r>
            <a:endParaRPr lang="th-TH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1556792"/>
            <a:ext cx="6192688" cy="49685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th-TH" sz="4500" b="1" u="sng" dirty="0">
                <a:solidFill>
                  <a:srgbClr val="7030A0"/>
                </a:solidFill>
              </a:rPr>
              <a:t>ประเด็นสำคัญด้านการศึกษา</a:t>
            </a:r>
            <a:r>
              <a:rPr lang="en-US" sz="4500" b="1" u="sng" dirty="0">
                <a:solidFill>
                  <a:srgbClr val="7030A0"/>
                </a:solidFill>
              </a:rPr>
              <a:t> </a:t>
            </a:r>
            <a:r>
              <a:rPr lang="en-US" sz="22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(Key Elements on Education</a:t>
            </a:r>
            <a:r>
              <a:rPr lang="th-TH" sz="22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0" indent="0">
              <a:buNone/>
            </a:pPr>
            <a:endParaRPr lang="th-TH" sz="2600" b="1" u="sng" dirty="0" smtClean="0">
              <a:solidFill>
                <a:srgbClr val="7030A0"/>
              </a:solidFill>
            </a:endParaRP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ส่งเสริมให้เกิดความตระหนักรู้เกี่ยวกับอาเซียนผ่านการเรียนรู้ประวัติศาสตร์และความรู้พื้นเมือง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ยกระดับคุณภาพและสร้างโอกาสการเข้าถึงการศึกษาขั้นพื้นฐาน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สำหรับ   ทุกคนโดย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ไม่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ละเลยผู้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พิการและผู้ด้อยโอกาส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พัฒนาการใช้เทคโนโลยีสารสนเทศและการสื่อสาร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สนับสนุนการพัฒนาการอาชีวศึกษาและการเรียนรู้ตลอดชีวิตในภูมิภาค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ส่งเสริมการดำเนินงานของทุกภาคส่วนในการพัฒนาคนให้สอดคล้องกับความ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ต้องการของ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ตลาดแรงงานเพื่อให้บรรลุตามเป้าหมายของการจัดการศึกษาเพื่อการพัฒนาที่ยั่งยืน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เสริมสร้างความเข้มแข็งให้กับการอุดมศึกษาด้วยการพัฒนาระบบประกัน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คุณภาพทาง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การศึกษาที่มีประสิทธิภาพ 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ส่งเสริมบทบาทของการอุดมศึกษาให้เข้มแข็งด้วยการสร้าง</a:t>
            </a:r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</a:rPr>
              <a:t>เครือข่ายระหว่าง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ผู้ประกอบการกับมหาวิทยาลัย</a:t>
            </a:r>
          </a:p>
          <a:p>
            <a:pPr marL="360000" indent="-360000" algn="thaiDist">
              <a:buFont typeface="+mj-lt"/>
              <a:buAutoNum type="arabicPeriod"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</a:rPr>
              <a:t>ดำเนินโครงการพัฒนาศักยภาพครูและบุคลากรทางการศึกษา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4509119"/>
            <a:ext cx="2061978" cy="213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1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4"/>
          <p:cNvGrpSpPr>
            <a:grpSpLocks/>
          </p:cNvGrpSpPr>
          <p:nvPr/>
        </p:nvGrpSpPr>
        <p:grpSpPr bwMode="auto">
          <a:xfrm>
            <a:off x="504825" y="152400"/>
            <a:ext cx="8486775" cy="723900"/>
            <a:chOff x="504825" y="457200"/>
            <a:chExt cx="8486775" cy="723900"/>
          </a:xfrm>
        </p:grpSpPr>
        <p:sp>
          <p:nvSpPr>
            <p:cNvPr id="16389" name="TextBox 6"/>
            <p:cNvSpPr txBox="1">
              <a:spLocks noChangeArrowheads="1"/>
            </p:cNvSpPr>
            <p:nvPr/>
          </p:nvSpPr>
          <p:spPr bwMode="auto">
            <a:xfrm>
              <a:off x="4076700" y="533400"/>
              <a:ext cx="4914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การพัฒนา “กิจกรรมสะเต็ม</a:t>
              </a:r>
              <a:r>
                <a:rPr lang="th-TH" altLang="th-TH" sz="2400" b="1" smtClean="0">
                  <a:solidFill>
                    <a:srgbClr val="0000FF"/>
                  </a:solidFill>
                  <a:latin typeface="TH SarabunPSK" panose="020B0500040200020003" charset="-34"/>
                  <a:cs typeface="TH SarabunPSK" panose="020B0500040200020003" charset="-34"/>
                </a:rPr>
                <a:t>ศึกษา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 ระดับชั้น ป.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1 – 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ม.</a:t>
              </a:r>
              <a:r>
                <a:rPr lang="en-US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6</a:t>
              </a:r>
              <a:r>
                <a:rPr lang="th-TH" altLang="th-TH" sz="2400" b="1" smtClean="0">
                  <a:solidFill>
                    <a:prstClr val="black"/>
                  </a:solidFill>
                  <a:latin typeface="TH SarabunPSK" panose="020B0500040200020003" charset="-34"/>
                  <a:cs typeface="TH SarabunPSK" panose="020B0500040200020003" charset="-34"/>
                </a:rPr>
                <a:t>”</a:t>
              </a:r>
              <a:endParaRPr lang="en-US" altLang="th-TH" sz="2400" b="1" smtClean="0">
                <a:solidFill>
                  <a:prstClr val="black"/>
                </a:solidFill>
                <a:latin typeface="TH SarabunPSK" panose="020B0500040200020003" charset="-34"/>
                <a:cs typeface="TH SarabunPSK" panose="020B0500040200020003" charset="-34"/>
              </a:endParaRPr>
            </a:p>
          </p:txBody>
        </p:sp>
        <p:pic>
          <p:nvPicPr>
            <p:cNvPr id="1639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457200"/>
              <a:ext cx="357187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33BCE1E5-76AD-4530-B10E-6AF7C2F8BDD1}" type="slidenum">
              <a:rPr lang="en-US" altLang="th-TH" sz="1200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70</a:t>
            </a:fld>
            <a:endParaRPr lang="en-US" altLang="th-TH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" y="1066800"/>
            <a:ext cx="8534400" cy="5570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th-TH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แผนการดำเนินการ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-</a:t>
            </a:r>
            <a:r>
              <a:rPr lang="th-TH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“คู่มือกิจกรรมสะเต็มศึกษาสำหรับครู” ภาคเรียนที่ 2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(ชั้น ป.1 – ม.6) โดยแยกขั้นตอนการสอนกิจกรรมให้มี 6 ขั้นตอนอย่างชัดเจน 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(เดือนมิถุนายน)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 -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Artwork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ต้นฉบับกิจกรรมสะเต็มศึกษาสำหรับนักเรียนและ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ต้นฉบับคู่มือกิจกรรมสะเต็มศึกษาสำหรับครู ภาคเรียนที่ 2 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(กรกฎาคม – สิงหาคม)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 ถ่ายทำวิดีทัศน์การจัดกิจกรรมสะเต็มศึกษา ป.1 – ม.6 ของภาคเรียนที่ 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(กรกฎาคม – กันยายน)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- 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นำกิจกรรมสะเต็มศึกษา และคู่มือกิจกรรมสะเต็มศึกษาสำหรับครู ขึ้นเผยแพร่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บนเวปไซต์  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URL: 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3"/>
              </a:rPr>
              <a:t>http://www.stemedthailand.org/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(กันยายน)</a:t>
            </a:r>
            <a:endParaRPr lang="en-US" b="1" dirty="0">
              <a:solidFill>
                <a:srgbClr val="0000FF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432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3"/>
          <p:cNvSpPr>
            <a:spLocks noChangeArrowheads="1"/>
          </p:cNvSpPr>
          <p:nvPr/>
        </p:nvSpPr>
        <p:spPr bwMode="gray">
          <a:xfrm rot="6118567">
            <a:off x="2450631" y="2885582"/>
            <a:ext cx="1058863" cy="790067"/>
          </a:xfrm>
          <a:prstGeom prst="upArrow">
            <a:avLst>
              <a:gd name="adj1" fmla="val 57824"/>
              <a:gd name="adj2" fmla="val 54439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altLang="th-TH" smtClean="0">
              <a:solidFill>
                <a:prstClr val="black"/>
              </a:solidFill>
            </a:endParaRPr>
          </a:p>
        </p:txBody>
      </p:sp>
      <p:sp>
        <p:nvSpPr>
          <p:cNvPr id="124932" name="AutoShape 4"/>
          <p:cNvSpPr>
            <a:spLocks noChangeArrowheads="1"/>
          </p:cNvSpPr>
          <p:nvPr/>
        </p:nvSpPr>
        <p:spPr bwMode="gray">
          <a:xfrm>
            <a:off x="3347865" y="2532730"/>
            <a:ext cx="3416892" cy="145348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โรงเรียนเข้าร่วมโครงการ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ขับเคลื่อนสะเต็มศึกษาในปี 2559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จำนวน 2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,</a:t>
            </a:r>
            <a:r>
              <a:rPr lang="th-TH" sz="2400" b="1" dirty="0">
                <a:solidFill>
                  <a:prstClr val="black"/>
                </a:solidFill>
                <a:latin typeface="Arial" panose="020B0604020202020204" pitchFamily="34" charset="0"/>
                <a:cs typeface="Angsana New" panose="02020603050405020304" pitchFamily="18" charset="-34"/>
              </a:rPr>
              <a:t>495 โรง</a:t>
            </a:r>
            <a:endParaRPr lang="en-AU" alt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  <a:cs typeface="Angsana New" panose="02020603050405020304" pitchFamily="18" charset="-34"/>
            </a:endParaRPr>
          </a:p>
        </p:txBody>
      </p:sp>
      <p:grpSp>
        <p:nvGrpSpPr>
          <p:cNvPr id="20483" name="Group 6"/>
          <p:cNvGrpSpPr>
            <a:grpSpLocks/>
          </p:cNvGrpSpPr>
          <p:nvPr/>
        </p:nvGrpSpPr>
        <p:grpSpPr bwMode="auto">
          <a:xfrm>
            <a:off x="1122697" y="4933950"/>
            <a:ext cx="1761713" cy="2070100"/>
            <a:chOff x="457" y="2476"/>
            <a:chExt cx="1169" cy="1304"/>
          </a:xfrm>
        </p:grpSpPr>
        <p:grpSp>
          <p:nvGrpSpPr>
            <p:cNvPr id="20515" name="Group 7"/>
            <p:cNvGrpSpPr>
              <a:grpSpLocks/>
            </p:cNvGrpSpPr>
            <p:nvPr/>
          </p:nvGrpSpPr>
          <p:grpSpPr bwMode="auto">
            <a:xfrm>
              <a:off x="457" y="2476"/>
              <a:ext cx="1169" cy="954"/>
              <a:chOff x="464" y="1584"/>
              <a:chExt cx="1559" cy="1296"/>
            </a:xfrm>
          </p:grpSpPr>
          <p:grpSp>
            <p:nvGrpSpPr>
              <p:cNvPr id="20517" name="Group 8"/>
              <p:cNvGrpSpPr>
                <a:grpSpLocks/>
              </p:cNvGrpSpPr>
              <p:nvPr/>
            </p:nvGrpSpPr>
            <p:grpSpPr bwMode="auto">
              <a:xfrm>
                <a:off x="624" y="1584"/>
                <a:ext cx="1248" cy="1296"/>
                <a:chOff x="2016" y="1920"/>
                <a:chExt cx="1680" cy="1680"/>
              </a:xfrm>
            </p:grpSpPr>
            <p:sp>
              <p:nvSpPr>
                <p:cNvPr id="124937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AU">
                    <a:solidFill>
                      <a:prstClr val="black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endParaRPr>
                </a:p>
              </p:txBody>
            </p:sp>
            <p:sp>
              <p:nvSpPr>
                <p:cNvPr id="20520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76 w 1321"/>
                    <a:gd name="T1" fmla="*/ 357 h 712"/>
                    <a:gd name="T2" fmla="*/ 1292 w 1321"/>
                    <a:gd name="T3" fmla="*/ 394 h 712"/>
                    <a:gd name="T4" fmla="*/ 1296 w 1321"/>
                    <a:gd name="T5" fmla="*/ 428 h 712"/>
                    <a:gd name="T6" fmla="*/ 1290 w 1321"/>
                    <a:gd name="T7" fmla="*/ 459 h 712"/>
                    <a:gd name="T8" fmla="*/ 1273 w 1321"/>
                    <a:gd name="T9" fmla="*/ 490 h 712"/>
                    <a:gd name="T10" fmla="*/ 1248 w 1321"/>
                    <a:gd name="T11" fmla="*/ 516 h 712"/>
                    <a:gd name="T12" fmla="*/ 1216 w 1321"/>
                    <a:gd name="T13" fmla="*/ 538 h 712"/>
                    <a:gd name="T14" fmla="*/ 1173 w 1321"/>
                    <a:gd name="T15" fmla="*/ 559 h 712"/>
                    <a:gd name="T16" fmla="*/ 1125 w 1321"/>
                    <a:gd name="T17" fmla="*/ 578 h 712"/>
                    <a:gd name="T18" fmla="*/ 1071 w 1321"/>
                    <a:gd name="T19" fmla="*/ 594 h 712"/>
                    <a:gd name="T20" fmla="*/ 1011 w 1321"/>
                    <a:gd name="T21" fmla="*/ 608 h 712"/>
                    <a:gd name="T22" fmla="*/ 949 w 1321"/>
                    <a:gd name="T23" fmla="*/ 618 h 712"/>
                    <a:gd name="T24" fmla="*/ 879 w 1321"/>
                    <a:gd name="T25" fmla="*/ 627 h 712"/>
                    <a:gd name="T26" fmla="*/ 808 w 1321"/>
                    <a:gd name="T27" fmla="*/ 632 h 712"/>
                    <a:gd name="T28" fmla="*/ 780 w 1321"/>
                    <a:gd name="T29" fmla="*/ 634 h 712"/>
                    <a:gd name="T30" fmla="*/ 467 w 1321"/>
                    <a:gd name="T31" fmla="*/ 634 h 712"/>
                    <a:gd name="T32" fmla="*/ 463 w 1321"/>
                    <a:gd name="T33" fmla="*/ 634 h 712"/>
                    <a:gd name="T34" fmla="*/ 401 w 1321"/>
                    <a:gd name="T35" fmla="*/ 630 h 712"/>
                    <a:gd name="T36" fmla="*/ 341 w 1321"/>
                    <a:gd name="T37" fmla="*/ 627 h 712"/>
                    <a:gd name="T38" fmla="*/ 285 w 1321"/>
                    <a:gd name="T39" fmla="*/ 620 h 712"/>
                    <a:gd name="T40" fmla="*/ 231 w 1321"/>
                    <a:gd name="T41" fmla="*/ 614 h 712"/>
                    <a:gd name="T42" fmla="*/ 182 w 1321"/>
                    <a:gd name="T43" fmla="*/ 603 h 712"/>
                    <a:gd name="T44" fmla="*/ 138 w 1321"/>
                    <a:gd name="T45" fmla="*/ 590 h 712"/>
                    <a:gd name="T46" fmla="*/ 100 w 1321"/>
                    <a:gd name="T47" fmla="*/ 577 h 712"/>
                    <a:gd name="T48" fmla="*/ 66 w 1321"/>
                    <a:gd name="T49" fmla="*/ 561 h 712"/>
                    <a:gd name="T50" fmla="*/ 38 w 1321"/>
                    <a:gd name="T51" fmla="*/ 541 h 712"/>
                    <a:gd name="T52" fmla="*/ 18 w 1321"/>
                    <a:gd name="T53" fmla="*/ 519 h 712"/>
                    <a:gd name="T54" fmla="*/ 6 w 1321"/>
                    <a:gd name="T55" fmla="*/ 493 h 712"/>
                    <a:gd name="T56" fmla="*/ 0 w 1321"/>
                    <a:gd name="T57" fmla="*/ 467 h 712"/>
                    <a:gd name="T58" fmla="*/ 0 w 1321"/>
                    <a:gd name="T59" fmla="*/ 463 h 712"/>
                    <a:gd name="T60" fmla="*/ 4 w 1321"/>
                    <a:gd name="T61" fmla="*/ 434 h 712"/>
                    <a:gd name="T62" fmla="*/ 16 w 1321"/>
                    <a:gd name="T63" fmla="*/ 397 h 712"/>
                    <a:gd name="T64" fmla="*/ 50 w 1321"/>
                    <a:gd name="T65" fmla="*/ 329 h 712"/>
                    <a:gd name="T66" fmla="*/ 92 w 1321"/>
                    <a:gd name="T67" fmla="*/ 266 h 712"/>
                    <a:gd name="T68" fmla="*/ 144 w 1321"/>
                    <a:gd name="T69" fmla="*/ 209 h 712"/>
                    <a:gd name="T70" fmla="*/ 200 w 1321"/>
                    <a:gd name="T71" fmla="*/ 157 h 712"/>
                    <a:gd name="T72" fmla="*/ 265 w 1321"/>
                    <a:gd name="T73" fmla="*/ 111 h 712"/>
                    <a:gd name="T74" fmla="*/ 335 w 1321"/>
                    <a:gd name="T75" fmla="*/ 73 h 712"/>
                    <a:gd name="T76" fmla="*/ 407 w 1321"/>
                    <a:gd name="T77" fmla="*/ 42 h 712"/>
                    <a:gd name="T78" fmla="*/ 488 w 1321"/>
                    <a:gd name="T79" fmla="*/ 19 h 712"/>
                    <a:gd name="T80" fmla="*/ 570 w 1321"/>
                    <a:gd name="T81" fmla="*/ 5 h 712"/>
                    <a:gd name="T82" fmla="*/ 654 w 1321"/>
                    <a:gd name="T83" fmla="*/ 0 h 712"/>
                    <a:gd name="T84" fmla="*/ 654 w 1321"/>
                    <a:gd name="T85" fmla="*/ 0 h 712"/>
                    <a:gd name="T86" fmla="*/ 745 w 1321"/>
                    <a:gd name="T87" fmla="*/ 5 h 712"/>
                    <a:gd name="T88" fmla="*/ 831 w 1321"/>
                    <a:gd name="T89" fmla="*/ 20 h 712"/>
                    <a:gd name="T90" fmla="*/ 914 w 1321"/>
                    <a:gd name="T91" fmla="*/ 47 h 712"/>
                    <a:gd name="T92" fmla="*/ 991 w 1321"/>
                    <a:gd name="T93" fmla="*/ 80 h 712"/>
                    <a:gd name="T94" fmla="*/ 1062 w 1321"/>
                    <a:gd name="T95" fmla="*/ 122 h 712"/>
                    <a:gd name="T96" fmla="*/ 1127 w 1321"/>
                    <a:gd name="T97" fmla="*/ 173 h 712"/>
                    <a:gd name="T98" fmla="*/ 1185 w 1321"/>
                    <a:gd name="T99" fmla="*/ 228 h 712"/>
                    <a:gd name="T100" fmla="*/ 1234 w 1321"/>
                    <a:gd name="T101" fmla="*/ 289 h 712"/>
                    <a:gd name="T102" fmla="*/ 1276 w 1321"/>
                    <a:gd name="T103" fmla="*/ 357 h 712"/>
                    <a:gd name="T104" fmla="*/ 1276 w 1321"/>
                    <a:gd name="T105" fmla="*/ 357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h-TH" smtClean="0">
                    <a:solidFill>
                      <a:prstClr val="black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endParaRPr>
                </a:p>
              </p:txBody>
            </p:sp>
          </p:grpSp>
          <p:sp>
            <p:nvSpPr>
              <p:cNvPr id="124939" name="Text Box 11"/>
              <p:cNvSpPr txBox="1">
                <a:spLocks noChangeArrowheads="1"/>
              </p:cNvSpPr>
              <p:nvPr/>
            </p:nvSpPr>
            <p:spPr bwMode="gray">
              <a:xfrm>
                <a:off x="464" y="1838"/>
                <a:ext cx="1559" cy="7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th-TH" sz="2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ประถมศึกษา 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th-TH" sz="2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1</a:t>
                </a:r>
                <a:r>
                  <a:rPr lang="en-US" sz="2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,</a:t>
                </a:r>
                <a:r>
                  <a:rPr lang="th-TH" sz="2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830 โรงเรียน</a:t>
                </a:r>
                <a:endParaRPr lang="en-AU" altLang="en-US" sz="2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20516" name="Oval 12"/>
            <p:cNvSpPr>
              <a:spLocks noChangeArrowheads="1"/>
            </p:cNvSpPr>
            <p:nvPr/>
          </p:nvSpPr>
          <p:spPr bwMode="gray">
            <a:xfrm>
              <a:off x="576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EAEAEA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0484" name="Group 13"/>
          <p:cNvGrpSpPr>
            <a:grpSpLocks/>
          </p:cNvGrpSpPr>
          <p:nvPr/>
        </p:nvGrpSpPr>
        <p:grpSpPr bwMode="auto">
          <a:xfrm>
            <a:off x="2814832" y="4937354"/>
            <a:ext cx="1641005" cy="2209800"/>
            <a:chOff x="1776" y="2388"/>
            <a:chExt cx="1019" cy="1392"/>
          </a:xfrm>
        </p:grpSpPr>
        <p:grpSp>
          <p:nvGrpSpPr>
            <p:cNvPr id="20510" name="Group 14"/>
            <p:cNvGrpSpPr>
              <a:grpSpLocks/>
            </p:cNvGrpSpPr>
            <p:nvPr/>
          </p:nvGrpSpPr>
          <p:grpSpPr bwMode="auto">
            <a:xfrm>
              <a:off x="1776" y="2388"/>
              <a:ext cx="960" cy="958"/>
              <a:chOff x="2016" y="1766"/>
              <a:chExt cx="1680" cy="1680"/>
            </a:xfrm>
          </p:grpSpPr>
          <p:sp>
            <p:nvSpPr>
              <p:cNvPr id="124943" name="Oval 15"/>
              <p:cNvSpPr>
                <a:spLocks noChangeArrowheads="1"/>
              </p:cNvSpPr>
              <p:nvPr/>
            </p:nvSpPr>
            <p:spPr bwMode="gray">
              <a:xfrm>
                <a:off x="2016" y="1766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AU">
                  <a:solidFill>
                    <a:prstClr val="black"/>
                  </a:solidFill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124944" name="Freeform 16"/>
              <p:cNvSpPr>
                <a:spLocks/>
              </p:cNvSpPr>
              <p:nvPr/>
            </p:nvSpPr>
            <p:spPr bwMode="gray">
              <a:xfrm>
                <a:off x="2207" y="1794"/>
                <a:ext cx="1298" cy="633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AU">
                  <a:solidFill>
                    <a:prstClr val="black"/>
                  </a:solidFill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124945" name="Text Box 17"/>
            <p:cNvSpPr txBox="1">
              <a:spLocks noChangeArrowheads="1"/>
            </p:cNvSpPr>
            <p:nvPr/>
          </p:nvSpPr>
          <p:spPr bwMode="gray">
            <a:xfrm>
              <a:off x="1824" y="2496"/>
              <a:ext cx="864" cy="1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4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มัธยมศึกษา</a:t>
              </a:r>
              <a:r>
                <a:rPr lang="th-TH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ตอนต้น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1</a:t>
              </a:r>
              <a:r>
                <a:rPr lang="en-US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,</a:t>
              </a:r>
              <a:r>
                <a:rPr lang="th-TH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417 โรงเรียน</a:t>
              </a:r>
              <a:endParaRPr lang="en-AU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ngsana New" panose="02020603050405020304" pitchFamily="18" charset="-34"/>
              </a:endParaRPr>
            </a:p>
          </p:txBody>
        </p:sp>
        <p:sp>
          <p:nvSpPr>
            <p:cNvPr id="20512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F8F8F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0485" name="Group 19"/>
          <p:cNvGrpSpPr>
            <a:grpSpLocks/>
          </p:cNvGrpSpPr>
          <p:nvPr/>
        </p:nvGrpSpPr>
        <p:grpSpPr bwMode="auto">
          <a:xfrm>
            <a:off x="4722213" y="4986513"/>
            <a:ext cx="1687750" cy="2147888"/>
            <a:chOff x="3072" y="2448"/>
            <a:chExt cx="1028" cy="1353"/>
          </a:xfrm>
        </p:grpSpPr>
        <p:grpSp>
          <p:nvGrpSpPr>
            <p:cNvPr id="20505" name="Group 20"/>
            <p:cNvGrpSpPr>
              <a:grpSpLocks/>
            </p:cNvGrpSpPr>
            <p:nvPr/>
          </p:nvGrpSpPr>
          <p:grpSpPr bwMode="auto">
            <a:xfrm>
              <a:off x="3072" y="2448"/>
              <a:ext cx="960" cy="958"/>
              <a:chOff x="2014" y="1920"/>
              <a:chExt cx="1680" cy="1680"/>
            </a:xfrm>
          </p:grpSpPr>
          <p:sp>
            <p:nvSpPr>
              <p:cNvPr id="124949" name="Oval 21"/>
              <p:cNvSpPr>
                <a:spLocks noChangeArrowheads="1"/>
              </p:cNvSpPr>
              <p:nvPr/>
            </p:nvSpPr>
            <p:spPr bwMode="gray">
              <a:xfrm>
                <a:off x="2014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AU">
                  <a:solidFill>
                    <a:prstClr val="black"/>
                  </a:solidFill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  <p:sp>
            <p:nvSpPr>
              <p:cNvPr id="124950" name="Freeform 22"/>
              <p:cNvSpPr>
                <a:spLocks/>
              </p:cNvSpPr>
              <p:nvPr/>
            </p:nvSpPr>
            <p:spPr bwMode="gray">
              <a:xfrm>
                <a:off x="2208" y="1948"/>
                <a:ext cx="1297" cy="633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AU">
                  <a:solidFill>
                    <a:prstClr val="black"/>
                  </a:solidFill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124951" name="Text Box 23"/>
            <p:cNvSpPr txBox="1">
              <a:spLocks noChangeArrowheads="1"/>
            </p:cNvSpPr>
            <p:nvPr/>
          </p:nvSpPr>
          <p:spPr bwMode="gray">
            <a:xfrm>
              <a:off x="3120" y="2580"/>
              <a:ext cx="864" cy="1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4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มัธยมศึกษา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ตอนปลาย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400" b="1" dirty="0">
                  <a:solidFill>
                    <a:prstClr val="white"/>
                  </a:solidFill>
                  <a:latin typeface="TH SarabunPSK" panose="020B0500040200020003" pitchFamily="34" charset="-34"/>
                  <a:cs typeface="Angsana New" panose="02020603050405020304" pitchFamily="18" charset="-34"/>
                </a:rPr>
                <a:t>420 โรงเรียน</a:t>
              </a:r>
              <a:endParaRPr lang="en-AU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ngsana New" panose="02020603050405020304" pitchFamily="18" charset="-34"/>
              </a:endParaRPr>
            </a:p>
          </p:txBody>
        </p:sp>
        <p:sp>
          <p:nvSpPr>
            <p:cNvPr id="20507" name="Oval 24"/>
            <p:cNvSpPr>
              <a:spLocks noChangeArrowheads="1"/>
            </p:cNvSpPr>
            <p:nvPr/>
          </p:nvSpPr>
          <p:spPr bwMode="gray">
            <a:xfrm>
              <a:off x="3105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0486" name="Group 25"/>
          <p:cNvGrpSpPr>
            <a:grpSpLocks/>
          </p:cNvGrpSpPr>
          <p:nvPr/>
        </p:nvGrpSpPr>
        <p:grpSpPr bwMode="auto">
          <a:xfrm>
            <a:off x="1302033" y="4935162"/>
            <a:ext cx="7302415" cy="2506663"/>
            <a:chOff x="4272" y="2201"/>
            <a:chExt cx="4492" cy="1579"/>
          </a:xfrm>
        </p:grpSpPr>
        <p:grpSp>
          <p:nvGrpSpPr>
            <p:cNvPr id="20499" name="Group 26"/>
            <p:cNvGrpSpPr>
              <a:grpSpLocks/>
            </p:cNvGrpSpPr>
            <p:nvPr/>
          </p:nvGrpSpPr>
          <p:grpSpPr bwMode="auto">
            <a:xfrm>
              <a:off x="7316" y="2201"/>
              <a:ext cx="1448" cy="965"/>
              <a:chOff x="6043" y="1193"/>
              <a:chExt cx="1735" cy="1152"/>
            </a:xfrm>
          </p:grpSpPr>
          <p:grpSp>
            <p:nvGrpSpPr>
              <p:cNvPr id="20501" name="Group 27"/>
              <p:cNvGrpSpPr>
                <a:grpSpLocks/>
              </p:cNvGrpSpPr>
              <p:nvPr/>
            </p:nvGrpSpPr>
            <p:grpSpPr bwMode="auto">
              <a:xfrm>
                <a:off x="6316" y="1193"/>
                <a:ext cx="1152" cy="1152"/>
                <a:chOff x="7728" y="1492"/>
                <a:chExt cx="1680" cy="1680"/>
              </a:xfrm>
            </p:grpSpPr>
            <p:sp>
              <p:nvSpPr>
                <p:cNvPr id="124956" name="Oval 28"/>
                <p:cNvSpPr>
                  <a:spLocks noChangeArrowheads="1"/>
                </p:cNvSpPr>
                <p:nvPr/>
              </p:nvSpPr>
              <p:spPr bwMode="gray">
                <a:xfrm>
                  <a:off x="7728" y="1492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AU">
                    <a:solidFill>
                      <a:prstClr val="black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endParaRPr>
                </a:p>
              </p:txBody>
            </p:sp>
            <p:sp>
              <p:nvSpPr>
                <p:cNvPr id="20504" name="Freeform 29"/>
                <p:cNvSpPr>
                  <a:spLocks/>
                </p:cNvSpPr>
                <p:nvPr/>
              </p:nvSpPr>
              <p:spPr bwMode="gray">
                <a:xfrm>
                  <a:off x="7920" y="1519"/>
                  <a:ext cx="1296" cy="634"/>
                </a:xfrm>
                <a:custGeom>
                  <a:avLst/>
                  <a:gdLst>
                    <a:gd name="T0" fmla="*/ 1276 w 1321"/>
                    <a:gd name="T1" fmla="*/ 357 h 712"/>
                    <a:gd name="T2" fmla="*/ 1292 w 1321"/>
                    <a:gd name="T3" fmla="*/ 394 h 712"/>
                    <a:gd name="T4" fmla="*/ 1296 w 1321"/>
                    <a:gd name="T5" fmla="*/ 428 h 712"/>
                    <a:gd name="T6" fmla="*/ 1290 w 1321"/>
                    <a:gd name="T7" fmla="*/ 459 h 712"/>
                    <a:gd name="T8" fmla="*/ 1273 w 1321"/>
                    <a:gd name="T9" fmla="*/ 490 h 712"/>
                    <a:gd name="T10" fmla="*/ 1248 w 1321"/>
                    <a:gd name="T11" fmla="*/ 516 h 712"/>
                    <a:gd name="T12" fmla="*/ 1216 w 1321"/>
                    <a:gd name="T13" fmla="*/ 538 h 712"/>
                    <a:gd name="T14" fmla="*/ 1173 w 1321"/>
                    <a:gd name="T15" fmla="*/ 559 h 712"/>
                    <a:gd name="T16" fmla="*/ 1125 w 1321"/>
                    <a:gd name="T17" fmla="*/ 578 h 712"/>
                    <a:gd name="T18" fmla="*/ 1071 w 1321"/>
                    <a:gd name="T19" fmla="*/ 594 h 712"/>
                    <a:gd name="T20" fmla="*/ 1011 w 1321"/>
                    <a:gd name="T21" fmla="*/ 608 h 712"/>
                    <a:gd name="T22" fmla="*/ 949 w 1321"/>
                    <a:gd name="T23" fmla="*/ 618 h 712"/>
                    <a:gd name="T24" fmla="*/ 879 w 1321"/>
                    <a:gd name="T25" fmla="*/ 627 h 712"/>
                    <a:gd name="T26" fmla="*/ 808 w 1321"/>
                    <a:gd name="T27" fmla="*/ 632 h 712"/>
                    <a:gd name="T28" fmla="*/ 780 w 1321"/>
                    <a:gd name="T29" fmla="*/ 634 h 712"/>
                    <a:gd name="T30" fmla="*/ 467 w 1321"/>
                    <a:gd name="T31" fmla="*/ 634 h 712"/>
                    <a:gd name="T32" fmla="*/ 463 w 1321"/>
                    <a:gd name="T33" fmla="*/ 634 h 712"/>
                    <a:gd name="T34" fmla="*/ 401 w 1321"/>
                    <a:gd name="T35" fmla="*/ 630 h 712"/>
                    <a:gd name="T36" fmla="*/ 341 w 1321"/>
                    <a:gd name="T37" fmla="*/ 627 h 712"/>
                    <a:gd name="T38" fmla="*/ 285 w 1321"/>
                    <a:gd name="T39" fmla="*/ 620 h 712"/>
                    <a:gd name="T40" fmla="*/ 231 w 1321"/>
                    <a:gd name="T41" fmla="*/ 614 h 712"/>
                    <a:gd name="T42" fmla="*/ 182 w 1321"/>
                    <a:gd name="T43" fmla="*/ 603 h 712"/>
                    <a:gd name="T44" fmla="*/ 138 w 1321"/>
                    <a:gd name="T45" fmla="*/ 590 h 712"/>
                    <a:gd name="T46" fmla="*/ 100 w 1321"/>
                    <a:gd name="T47" fmla="*/ 577 h 712"/>
                    <a:gd name="T48" fmla="*/ 66 w 1321"/>
                    <a:gd name="T49" fmla="*/ 561 h 712"/>
                    <a:gd name="T50" fmla="*/ 38 w 1321"/>
                    <a:gd name="T51" fmla="*/ 541 h 712"/>
                    <a:gd name="T52" fmla="*/ 18 w 1321"/>
                    <a:gd name="T53" fmla="*/ 519 h 712"/>
                    <a:gd name="T54" fmla="*/ 6 w 1321"/>
                    <a:gd name="T55" fmla="*/ 493 h 712"/>
                    <a:gd name="T56" fmla="*/ 0 w 1321"/>
                    <a:gd name="T57" fmla="*/ 467 h 712"/>
                    <a:gd name="T58" fmla="*/ 0 w 1321"/>
                    <a:gd name="T59" fmla="*/ 463 h 712"/>
                    <a:gd name="T60" fmla="*/ 4 w 1321"/>
                    <a:gd name="T61" fmla="*/ 434 h 712"/>
                    <a:gd name="T62" fmla="*/ 16 w 1321"/>
                    <a:gd name="T63" fmla="*/ 397 h 712"/>
                    <a:gd name="T64" fmla="*/ 50 w 1321"/>
                    <a:gd name="T65" fmla="*/ 329 h 712"/>
                    <a:gd name="T66" fmla="*/ 92 w 1321"/>
                    <a:gd name="T67" fmla="*/ 266 h 712"/>
                    <a:gd name="T68" fmla="*/ 144 w 1321"/>
                    <a:gd name="T69" fmla="*/ 209 h 712"/>
                    <a:gd name="T70" fmla="*/ 200 w 1321"/>
                    <a:gd name="T71" fmla="*/ 157 h 712"/>
                    <a:gd name="T72" fmla="*/ 265 w 1321"/>
                    <a:gd name="T73" fmla="*/ 111 h 712"/>
                    <a:gd name="T74" fmla="*/ 335 w 1321"/>
                    <a:gd name="T75" fmla="*/ 73 h 712"/>
                    <a:gd name="T76" fmla="*/ 407 w 1321"/>
                    <a:gd name="T77" fmla="*/ 42 h 712"/>
                    <a:gd name="T78" fmla="*/ 488 w 1321"/>
                    <a:gd name="T79" fmla="*/ 19 h 712"/>
                    <a:gd name="T80" fmla="*/ 570 w 1321"/>
                    <a:gd name="T81" fmla="*/ 5 h 712"/>
                    <a:gd name="T82" fmla="*/ 654 w 1321"/>
                    <a:gd name="T83" fmla="*/ 0 h 712"/>
                    <a:gd name="T84" fmla="*/ 654 w 1321"/>
                    <a:gd name="T85" fmla="*/ 0 h 712"/>
                    <a:gd name="T86" fmla="*/ 745 w 1321"/>
                    <a:gd name="T87" fmla="*/ 5 h 712"/>
                    <a:gd name="T88" fmla="*/ 831 w 1321"/>
                    <a:gd name="T89" fmla="*/ 20 h 712"/>
                    <a:gd name="T90" fmla="*/ 914 w 1321"/>
                    <a:gd name="T91" fmla="*/ 47 h 712"/>
                    <a:gd name="T92" fmla="*/ 991 w 1321"/>
                    <a:gd name="T93" fmla="*/ 80 h 712"/>
                    <a:gd name="T94" fmla="*/ 1062 w 1321"/>
                    <a:gd name="T95" fmla="*/ 122 h 712"/>
                    <a:gd name="T96" fmla="*/ 1127 w 1321"/>
                    <a:gd name="T97" fmla="*/ 173 h 712"/>
                    <a:gd name="T98" fmla="*/ 1185 w 1321"/>
                    <a:gd name="T99" fmla="*/ 228 h 712"/>
                    <a:gd name="T100" fmla="*/ 1234 w 1321"/>
                    <a:gd name="T101" fmla="*/ 289 h 712"/>
                    <a:gd name="T102" fmla="*/ 1276 w 1321"/>
                    <a:gd name="T103" fmla="*/ 357 h 712"/>
                    <a:gd name="T104" fmla="*/ 1276 w 1321"/>
                    <a:gd name="T105" fmla="*/ 357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h-TH" smtClean="0">
                    <a:solidFill>
                      <a:prstClr val="black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endParaRPr>
                </a:p>
              </p:txBody>
            </p:sp>
          </p:grpSp>
          <p:sp>
            <p:nvSpPr>
              <p:cNvPr id="124958" name="Text Box 30"/>
              <p:cNvSpPr txBox="1">
                <a:spLocks noChangeArrowheads="1"/>
              </p:cNvSpPr>
              <p:nvPr/>
            </p:nvSpPr>
            <p:spPr bwMode="gray">
              <a:xfrm>
                <a:off x="6043" y="1456"/>
                <a:ext cx="1735" cy="6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th-TH" sz="24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โรงเรียนประชารัฐ 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th-TH" sz="24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Angsana New" panose="02020603050405020304" pitchFamily="18" charset="-34"/>
                  </a:rPr>
                  <a:t>734 โรงเรียน</a:t>
                </a:r>
                <a:endParaRPr lang="en-AU" altLang="en-US" sz="2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ngsana New" panose="02020603050405020304" pitchFamily="18" charset="-34"/>
                </a:endParaRPr>
              </a:p>
            </p:txBody>
          </p:sp>
        </p:grpSp>
        <p:sp>
          <p:nvSpPr>
            <p:cNvPr id="20500" name="Oval 31"/>
            <p:cNvSpPr>
              <a:spLocks noChangeArrowheads="1"/>
            </p:cNvSpPr>
            <p:nvPr/>
          </p:nvSpPr>
          <p:spPr bwMode="gray">
            <a:xfrm>
              <a:off x="4272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0487" name="AutoShape 3"/>
          <p:cNvSpPr>
            <a:spLocks noChangeArrowheads="1"/>
          </p:cNvSpPr>
          <p:nvPr/>
        </p:nvSpPr>
        <p:spPr bwMode="gray">
          <a:xfrm rot="8783894">
            <a:off x="3395922" y="1169988"/>
            <a:ext cx="1058863" cy="1524000"/>
          </a:xfrm>
          <a:prstGeom prst="upArrow">
            <a:avLst>
              <a:gd name="adj1" fmla="val 57824"/>
              <a:gd name="adj2" fmla="val 54439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altLang="th-TH" smtClean="0">
              <a:solidFill>
                <a:prstClr val="black"/>
              </a:solidFill>
            </a:endParaRPr>
          </a:p>
        </p:txBody>
      </p:sp>
      <p:sp>
        <p:nvSpPr>
          <p:cNvPr id="20488" name="Text Box 5"/>
          <p:cNvSpPr txBox="1">
            <a:spLocks noChangeArrowheads="1"/>
          </p:cNvSpPr>
          <p:nvPr/>
        </p:nvSpPr>
        <p:spPr bwMode="gray">
          <a:xfrm rot="-2029113">
            <a:off x="2769843" y="1329400"/>
            <a:ext cx="27384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black"/>
                </a:solidFill>
                <a:latin typeface="TH SarabunPSK" panose="020B0500040200020003" charset="-34"/>
              </a:rPr>
              <a:t>โรงเรียนศูนย์ฝึกอบรม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black"/>
                </a:solidFill>
                <a:latin typeface="TH SarabunPSK" panose="020B0500040200020003" charset="-34"/>
              </a:rPr>
              <a:t>และให้คำปรึกษาประจำจังหวัด </a:t>
            </a:r>
          </a:p>
        </p:txBody>
      </p:sp>
      <p:sp>
        <p:nvSpPr>
          <p:cNvPr id="50" name="Oval 19"/>
          <p:cNvSpPr>
            <a:spLocks noChangeArrowheads="1"/>
          </p:cNvSpPr>
          <p:nvPr/>
        </p:nvSpPr>
        <p:spPr bwMode="gray">
          <a:xfrm>
            <a:off x="1562228" y="202276"/>
            <a:ext cx="2531765" cy="1520825"/>
          </a:xfrm>
          <a:prstGeom prst="ellipse">
            <a:avLst/>
          </a:prstGeom>
          <a:gradFill rotWithShape="1">
            <a:gsLst>
              <a:gs pos="0">
                <a:srgbClr val="FF7C80"/>
              </a:gs>
              <a:gs pos="100000">
                <a:srgbClr val="FF7C80">
                  <a:gamma/>
                  <a:shade val="51373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800" kern="0">
              <a:solidFill>
                <a:srgbClr val="1D528D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20491" name="Text Box 21"/>
          <p:cNvSpPr txBox="1">
            <a:spLocks noChangeArrowheads="1"/>
          </p:cNvSpPr>
          <p:nvPr/>
        </p:nvSpPr>
        <p:spPr bwMode="gray">
          <a:xfrm>
            <a:off x="1815528" y="419940"/>
            <a:ext cx="18173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black"/>
                </a:solidFill>
                <a:latin typeface="TH SarabunPSK" panose="020B0500040200020003" charset="-34"/>
              </a:rPr>
              <a:t>โรงเรียน</a:t>
            </a:r>
            <a:r>
              <a:rPr lang="th-TH" altLang="th-TH" sz="2400" b="1" dirty="0" smtClean="0">
                <a:latin typeface="TH SarabunPSK" panose="020B0500040200020003" charset="-34"/>
              </a:rPr>
              <a:t>ศักยภาพสูง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latin typeface="TH SarabunPSK" panose="020B0500040200020003" charset="-34"/>
              </a:rPr>
              <a:t> 154 โรง</a:t>
            </a:r>
          </a:p>
        </p:txBody>
      </p:sp>
      <p:sp>
        <p:nvSpPr>
          <p:cNvPr id="20492" name="AutoShape 3"/>
          <p:cNvSpPr>
            <a:spLocks noChangeArrowheads="1"/>
          </p:cNvSpPr>
          <p:nvPr/>
        </p:nvSpPr>
        <p:spPr bwMode="gray">
          <a:xfrm>
            <a:off x="4526879" y="3987452"/>
            <a:ext cx="1058863" cy="696119"/>
          </a:xfrm>
          <a:prstGeom prst="upArrow">
            <a:avLst>
              <a:gd name="adj1" fmla="val 57824"/>
              <a:gd name="adj2" fmla="val 544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altLang="th-TH" smtClean="0">
              <a:solidFill>
                <a:prstClr val="black"/>
              </a:solidFill>
            </a:endParaRPr>
          </a:p>
        </p:txBody>
      </p:sp>
      <p:sp>
        <p:nvSpPr>
          <p:cNvPr id="20493" name="Text Box 5"/>
          <p:cNvSpPr txBox="1">
            <a:spLocks noChangeArrowheads="1"/>
          </p:cNvSpPr>
          <p:nvPr/>
        </p:nvSpPr>
        <p:spPr bwMode="gray">
          <a:xfrm>
            <a:off x="4082083" y="4256534"/>
            <a:ext cx="23278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dirty="0" smtClean="0">
                <a:solidFill>
                  <a:prstClr val="black"/>
                </a:solidFill>
                <a:latin typeface="TH SarabunPSK" panose="020B0500040200020003" charset="-34"/>
              </a:rPr>
              <a:t>โรงเรียนกลุ่มเป้าหมาย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2000" b="1" dirty="0" smtClean="0">
                <a:solidFill>
                  <a:srgbClr val="FF0000"/>
                </a:solidFill>
                <a:latin typeface="TH SarabunPSK" panose="020B0500040200020003" charset="-34"/>
              </a:rPr>
              <a:t>10</a:t>
            </a:r>
            <a:r>
              <a:rPr lang="th-TH" altLang="th-TH" sz="2000" b="1" dirty="0" smtClean="0">
                <a:solidFill>
                  <a:prstClr val="black"/>
                </a:solidFill>
                <a:latin typeface="TH SarabunPSK" panose="020B0500040200020003" charset="-34"/>
              </a:rPr>
              <a:t> โรง/เขต รวม </a:t>
            </a:r>
            <a:r>
              <a:rPr lang="th-TH" altLang="th-TH" sz="2000" b="1" dirty="0" smtClean="0">
                <a:solidFill>
                  <a:srgbClr val="FF0000"/>
                </a:solidFill>
                <a:latin typeface="TH SarabunPSK" panose="020B0500040200020003" charset="-34"/>
              </a:rPr>
              <a:t>2</a:t>
            </a:r>
            <a:r>
              <a:rPr lang="en-US" altLang="th-TH" sz="2000" b="1" dirty="0" smtClean="0">
                <a:solidFill>
                  <a:srgbClr val="FF0000"/>
                </a:solidFill>
                <a:latin typeface="TH SarabunPSK" panose="020B0500040200020003" charset="-34"/>
              </a:rPr>
              <a:t>,</a:t>
            </a:r>
            <a:r>
              <a:rPr lang="th-TH" altLang="th-TH" sz="2000" b="1" dirty="0" smtClean="0">
                <a:solidFill>
                  <a:srgbClr val="FF0000"/>
                </a:solidFill>
                <a:latin typeface="TH SarabunPSK" panose="020B0500040200020003" charset="-34"/>
              </a:rPr>
              <a:t>250 </a:t>
            </a:r>
            <a:r>
              <a:rPr lang="th-TH" altLang="th-TH" sz="2000" b="1" dirty="0" smtClean="0">
                <a:solidFill>
                  <a:prstClr val="black"/>
                </a:solidFill>
                <a:latin typeface="TH SarabunPSK" panose="020B0500040200020003" charset="-34"/>
              </a:rPr>
              <a:t>โรงเรียน</a:t>
            </a:r>
            <a:endParaRPr lang="en-AU" altLang="en-US" sz="2000" dirty="0" smtClean="0">
              <a:solidFill>
                <a:srgbClr val="44546A"/>
              </a:solidFill>
            </a:endParaRPr>
          </a:p>
        </p:txBody>
      </p:sp>
      <p:sp>
        <p:nvSpPr>
          <p:cNvPr id="20494" name="AutoShape 3"/>
          <p:cNvSpPr>
            <a:spLocks noChangeArrowheads="1"/>
          </p:cNvSpPr>
          <p:nvPr/>
        </p:nvSpPr>
        <p:spPr bwMode="gray">
          <a:xfrm rot="-8934457">
            <a:off x="5900738" y="1127125"/>
            <a:ext cx="1060450" cy="1524000"/>
          </a:xfrm>
          <a:prstGeom prst="upArrow">
            <a:avLst>
              <a:gd name="adj1" fmla="val 57824"/>
              <a:gd name="adj2" fmla="val 54358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AU" altLang="th-TH" smtClean="0">
              <a:solidFill>
                <a:prstClr val="black"/>
              </a:solidFill>
            </a:endParaRPr>
          </a:p>
        </p:txBody>
      </p:sp>
      <p:sp>
        <p:nvSpPr>
          <p:cNvPr id="20495" name="Text Box 5"/>
          <p:cNvSpPr txBox="1">
            <a:spLocks noChangeArrowheads="1"/>
          </p:cNvSpPr>
          <p:nvPr/>
        </p:nvSpPr>
        <p:spPr bwMode="gray">
          <a:xfrm rot="1665662">
            <a:off x="5713413" y="1633538"/>
            <a:ext cx="14303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smtClean="0">
                <a:solidFill>
                  <a:prstClr val="black"/>
                </a:solidFill>
                <a:latin typeface="TH SarabunPSK" panose="020B0500040200020003" charset="-34"/>
              </a:rPr>
              <a:t>ศูนย์ฝึกอบรม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th-TH" sz="2400" b="1" smtClean="0">
                <a:solidFill>
                  <a:prstClr val="black"/>
                </a:solidFill>
                <a:latin typeface="TH SarabunPSK" panose="020B0500040200020003" charset="-34"/>
              </a:rPr>
              <a:t>Face to Face</a:t>
            </a:r>
            <a:endParaRPr lang="th-TH" altLang="th-TH" sz="2400" b="1" smtClean="0">
              <a:solidFill>
                <a:prstClr val="black"/>
              </a:solidFill>
              <a:latin typeface="TH SarabunPSK" panose="020B0500040200020003" charset="-34"/>
            </a:endParaRPr>
          </a:p>
        </p:txBody>
      </p:sp>
      <p:sp>
        <p:nvSpPr>
          <p:cNvPr id="58" name="Oval 28"/>
          <p:cNvSpPr>
            <a:spLocks noChangeArrowheads="1"/>
          </p:cNvSpPr>
          <p:nvPr/>
        </p:nvSpPr>
        <p:spPr bwMode="gray">
          <a:xfrm>
            <a:off x="6004428" y="147935"/>
            <a:ext cx="2095964" cy="1646901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rgbClr val="969696">
                  <a:gamma/>
                  <a:shade val="24314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800" kern="0">
              <a:solidFill>
                <a:srgbClr val="17347D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20498" name="Text Box 30"/>
          <p:cNvSpPr txBox="1">
            <a:spLocks noChangeArrowheads="1"/>
          </p:cNvSpPr>
          <p:nvPr/>
        </p:nvSpPr>
        <p:spPr bwMode="gray">
          <a:xfrm>
            <a:off x="6304736" y="213538"/>
            <a:ext cx="149534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schemeClr val="bg1"/>
                </a:solidFill>
                <a:latin typeface="TH SarabunPSK" panose="020B0500040200020003" charset="-34"/>
              </a:rPr>
              <a:t>โรงเรียน</a:t>
            </a:r>
            <a:r>
              <a:rPr lang="th-TH" altLang="th-TH" sz="2400" b="1" dirty="0" smtClean="0">
                <a:solidFill>
                  <a:prstClr val="black"/>
                </a:solidFill>
                <a:latin typeface="TH SarabunPSK" panose="020B0500040200020003" charset="-34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white"/>
                </a:solidFill>
                <a:latin typeface="TH SarabunPSK" panose="020B0500040200020003" charset="-34"/>
              </a:rPr>
              <a:t>ศูนย์สะเต็มภาค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white"/>
                </a:solidFill>
                <a:latin typeface="TH SarabunPSK" panose="020B0500040200020003" charset="-34"/>
              </a:rPr>
              <a:t>และเครือข่าย </a:t>
            </a:r>
            <a:endParaRPr lang="en-US" altLang="th-TH" sz="2400" b="1" dirty="0" smtClean="0">
              <a:solidFill>
                <a:prstClr val="white"/>
              </a:solidFill>
              <a:latin typeface="TH SarabunPSK" panose="020B0500040200020003" charset="-34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th-TH" sz="2400" b="1" dirty="0" smtClean="0">
                <a:solidFill>
                  <a:prstClr val="white"/>
                </a:solidFill>
                <a:latin typeface="TH SarabunPSK" panose="020B0500040200020003" charset="-34"/>
              </a:rPr>
              <a:t>91 </a:t>
            </a:r>
            <a:r>
              <a:rPr lang="th-TH" altLang="th-TH" sz="2400" b="1" dirty="0" smtClean="0">
                <a:solidFill>
                  <a:prstClr val="white"/>
                </a:solidFill>
                <a:latin typeface="TH SarabunPSK" panose="020B0500040200020003" charset="-34"/>
              </a:rPr>
              <a:t>โรง</a:t>
            </a: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gray">
          <a:xfrm>
            <a:off x="192319" y="2441642"/>
            <a:ext cx="2531765" cy="15208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sz="1800" kern="0">
              <a:solidFill>
                <a:srgbClr val="1D528D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40" name="Text Box 21"/>
          <p:cNvSpPr txBox="1">
            <a:spLocks noChangeArrowheads="1"/>
          </p:cNvSpPr>
          <p:nvPr/>
        </p:nvSpPr>
        <p:spPr bwMode="gray">
          <a:xfrm>
            <a:off x="611560" y="2830337"/>
            <a:ext cx="18173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sz="2400" b="1" dirty="0" smtClean="0">
                <a:solidFill>
                  <a:prstClr val="black"/>
                </a:solidFill>
                <a:latin typeface="TH SarabunPSK" panose="020B0500040200020003" charset="-34"/>
              </a:rPr>
              <a:t>สถาบันอุดมศึกษาเป็นพี่เลี้ยง</a:t>
            </a:r>
          </a:p>
        </p:txBody>
      </p:sp>
    </p:spTree>
    <p:extLst>
      <p:ext uri="{BB962C8B-B14F-4D97-AF65-F5344CB8AC3E}">
        <p14:creationId xmlns:p14="http://schemas.microsoft.com/office/powerpoint/2010/main" val="3246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latin typeface="TH SarabunPSK" panose="020B0500040200020003" pitchFamily="34" charset="-34"/>
                <a:cs typeface="+mn-cs"/>
              </a:rPr>
              <a:t>ระดับโรงเรียนสะเต็มศึกษา</a:t>
            </a:r>
            <a:endParaRPr lang="th-TH" sz="4000" b="1" dirty="0">
              <a:latin typeface="TH SarabunPSK" panose="020B0500040200020003" pitchFamily="34" charset="-34"/>
              <a:cs typeface="+mn-c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281877"/>
              </p:ext>
            </p:extLst>
          </p:nvPr>
        </p:nvGraphicFramePr>
        <p:xfrm>
          <a:off x="457200" y="1196752"/>
          <a:ext cx="749917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1196752"/>
            <a:ext cx="2664296" cy="20313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360363" lvl="1" indent="-277813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prstClr val="black"/>
                </a:solidFill>
                <a:latin typeface="TH SarabunPSK" panose="020B0500040200020003" pitchFamily="34" charset="-34"/>
              </a:rPr>
              <a:t>มีครูที่ผ่านการอบรมในหลักสูตรครูสะเต็มศึกษา </a:t>
            </a:r>
            <a:r>
              <a:rPr lang="en-US" sz="1400" b="1" dirty="0">
                <a:solidFill>
                  <a:prstClr val="black"/>
                </a:solidFill>
                <a:latin typeface="TH SarabunPSK" panose="020B0500040200020003" pitchFamily="34" charset="-34"/>
              </a:rPr>
              <a:t>(STEM teacher training course)</a:t>
            </a:r>
          </a:p>
          <a:p>
            <a:pPr marL="360363" lvl="1" indent="-277813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prstClr val="black"/>
                </a:solidFill>
                <a:latin typeface="TH SarabunPSK" panose="020B0500040200020003" pitchFamily="34" charset="-34"/>
              </a:rPr>
              <a:t>มีการนำตัวอย่างกิจกรรมสะเต็มศึกษาไปทดลองใช้ในชั้นเรียน</a:t>
            </a:r>
            <a:endParaRPr lang="en-US" sz="1400" b="1" dirty="0">
              <a:solidFill>
                <a:prstClr val="black"/>
              </a:solidFill>
              <a:latin typeface="TH SarabunPSK" panose="020B0500040200020003" pitchFamily="34" charset="-34"/>
            </a:endParaRPr>
          </a:p>
          <a:p>
            <a:pPr marL="360363" lvl="1" indent="-277813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prstClr val="black"/>
                </a:solidFill>
                <a:latin typeface="TH SarabunPSK" panose="020B0500040200020003" pitchFamily="34" charset="-34"/>
              </a:rPr>
              <a:t>เขียนรายงานหลังการสอน และรายงานต่อเขตพื้นที่การศึกษาที่สังกัดอยู่</a:t>
            </a:r>
            <a:endParaRPr lang="en-US" sz="1400" b="1" dirty="0">
              <a:solidFill>
                <a:prstClr val="black"/>
              </a:solidFill>
              <a:latin typeface="TH SarabunPSK" panose="020B0500040200020003" pitchFamily="34" charset="-34"/>
            </a:endParaRPr>
          </a:p>
          <a:p>
            <a:pPr marL="360363" lvl="1" indent="-277813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prstClr val="black"/>
                </a:solidFill>
                <a:latin typeface="TH SarabunPSK" panose="020B0500040200020003" pitchFamily="34" charset="-34"/>
              </a:rPr>
              <a:t>ผู้บริหารโรงเรียนผ่านการอบรมหลักสูตรสำหรับผู้บริหารโรงเรียนสะเต็ม</a:t>
            </a:r>
            <a:r>
              <a:rPr lang="th-TH" sz="1400" b="1" dirty="0" smtClean="0">
                <a:solidFill>
                  <a:prstClr val="black"/>
                </a:solidFill>
                <a:latin typeface="TH SarabunPSK" panose="020B0500040200020003" pitchFamily="34" charset="-34"/>
              </a:rPr>
              <a:t>ศึกษา</a:t>
            </a:r>
            <a:endParaRPr lang="en-US" sz="1400" b="1" dirty="0">
              <a:solidFill>
                <a:prstClr val="black"/>
              </a:solidFill>
              <a:latin typeface="TH SarabunPSK" panose="020B0500040200020003" pitchFamily="34" charset="-34"/>
            </a:endParaRPr>
          </a:p>
        </p:txBody>
      </p:sp>
      <p:cxnSp>
        <p:nvCxnSpPr>
          <p:cNvPr id="5" name="ตัวเชื่อมต่อตรง 4"/>
          <p:cNvCxnSpPr>
            <a:endCxn id="6" idx="2"/>
          </p:cNvCxnSpPr>
          <p:nvPr/>
        </p:nvCxnSpPr>
        <p:spPr>
          <a:xfrm flipV="1">
            <a:off x="1043608" y="3228077"/>
            <a:ext cx="468052" cy="56096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1560" y="5013176"/>
            <a:ext cx="2736303" cy="1600438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lstStyle>
            <a:defPPr>
              <a:defRPr lang="th-TH"/>
            </a:defPPr>
            <a:lvl2pPr marL="360363" lvl="1" indent="-277813">
              <a:buFont typeface="Arial" panose="020B0604020202020204" pitchFamily="34" charset="0"/>
              <a:buChar char="•"/>
              <a:defRPr sz="1400" b="1">
                <a:latin typeface="TH SarabunPSK" panose="020B0500040200020003" pitchFamily="34" charset="-34"/>
              </a:defRPr>
            </a:lvl2pPr>
          </a:lstStyle>
          <a:p>
            <a:pPr lvl="1"/>
            <a:r>
              <a:rPr lang="th-TH" dirty="0">
                <a:solidFill>
                  <a:prstClr val="black"/>
                </a:solidFill>
              </a:rPr>
              <a:t>มีครูที่ผ่านการอบรมหลักสูตรครูสะเต็มศึกษา </a:t>
            </a:r>
            <a:r>
              <a:rPr lang="en-US" dirty="0">
                <a:solidFill>
                  <a:prstClr val="black"/>
                </a:solidFill>
              </a:rPr>
              <a:t>(STEM teacher training course) </a:t>
            </a:r>
            <a:r>
              <a:rPr lang="th-TH" dirty="0">
                <a:solidFill>
                  <a:prstClr val="black"/>
                </a:solidFill>
              </a:rPr>
              <a:t>และสามารถออกแบบกิจกรรมสะเต็มศึกษาได้ถูกต้อง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th-TH" dirty="0">
                <a:solidFill>
                  <a:prstClr val="black"/>
                </a:solidFill>
              </a:rPr>
              <a:t>มีการนำกิจกรรมสะเต็มศึกษาที่ออกแบบโดยครูในโรงเรียนไปจัด</a:t>
            </a:r>
            <a:br>
              <a:rPr lang="th-TH" dirty="0">
                <a:solidFill>
                  <a:prstClr val="black"/>
                </a:solidFill>
              </a:rPr>
            </a:br>
            <a:r>
              <a:rPr lang="th-TH" dirty="0">
                <a:solidFill>
                  <a:prstClr val="black"/>
                </a:solidFill>
              </a:rPr>
              <a:t>การเรียนรู้ในชั้นเรียนทุกช่วงชั้น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2375756" y="4077072"/>
            <a:ext cx="684076" cy="938236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79912" y="4653136"/>
            <a:ext cx="2520280" cy="160043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>
            <a:defPPr>
              <a:defRPr lang="th-TH"/>
            </a:defPPr>
            <a:lvl2pPr marL="360363" lvl="1" indent="-277813">
              <a:buFont typeface="Arial" panose="020B0604020202020204" pitchFamily="34" charset="0"/>
              <a:buChar char="•"/>
              <a:defRPr sz="1400" b="1">
                <a:latin typeface="TH SarabunPSK" panose="020B0500040200020003" pitchFamily="34" charset="-34"/>
              </a:defRPr>
            </a:lvl2pPr>
          </a:lstStyle>
          <a:p>
            <a:pPr lvl="1"/>
            <a:r>
              <a:rPr lang="th-TH" dirty="0">
                <a:solidFill>
                  <a:prstClr val="black"/>
                </a:solidFill>
              </a:rPr>
              <a:t>มีครูที่ผ่านการอบรมหลักสูตรครูสะเต็มศึกษา </a:t>
            </a:r>
            <a:r>
              <a:rPr lang="en-US" dirty="0">
                <a:solidFill>
                  <a:prstClr val="black"/>
                </a:solidFill>
              </a:rPr>
              <a:t>(STEM teacher training course) </a:t>
            </a:r>
            <a:r>
              <a:rPr lang="th-TH" dirty="0">
                <a:solidFill>
                  <a:prstClr val="black"/>
                </a:solidFill>
              </a:rPr>
              <a:t>และสามารถออกแบบกิจกรรมสะเต็มศึกษาได้ถูกต้อง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th-TH" dirty="0">
                <a:solidFill>
                  <a:prstClr val="black"/>
                </a:solidFill>
              </a:rPr>
              <a:t>มีการนำกิจกรรมสะเต็มศึกษาที่ออกแบบโดยครูในโรงเรียนไปจัดการเรียนรู้ในชั้นเรียนทุกระดับชั้น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2" name="ตัวเชื่อมต่อตรง 11"/>
          <p:cNvCxnSpPr/>
          <p:nvPr/>
        </p:nvCxnSpPr>
        <p:spPr>
          <a:xfrm flipV="1">
            <a:off x="4698014" y="3645024"/>
            <a:ext cx="342038" cy="1008112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16216" y="3852917"/>
            <a:ext cx="2493818" cy="1600438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th-TH"/>
            </a:defPPr>
            <a:lvl2pPr marL="360363" lvl="1" indent="-277813">
              <a:buFont typeface="Arial" panose="020B0604020202020204" pitchFamily="34" charset="0"/>
              <a:buChar char="•"/>
              <a:defRPr sz="1400" b="1">
                <a:latin typeface="TH SarabunPSK" panose="020B0500040200020003" pitchFamily="34" charset="-34"/>
              </a:defRPr>
            </a:lvl2pPr>
          </a:lstStyle>
          <a:p>
            <a:pPr lvl="1"/>
            <a:r>
              <a:rPr lang="th-TH" dirty="0">
                <a:solidFill>
                  <a:prstClr val="black"/>
                </a:solidFill>
              </a:rPr>
              <a:t>มีระบบบริหารจัดการ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th-TH" dirty="0">
                <a:solidFill>
                  <a:prstClr val="black"/>
                </a:solidFill>
              </a:rPr>
              <a:t>มีนโยบายการขับเคลื่อนสะเต็มศึกษาในโรงเรียนที่ชัดเจน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th-TH" dirty="0">
                <a:solidFill>
                  <a:prstClr val="black"/>
                </a:solidFill>
              </a:rPr>
              <a:t>มีแผนกลยุทธ์การดำเนินกิจกรรมสะเต็มศึกษาที่ชัดเจน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th-TH" dirty="0">
                <a:solidFill>
                  <a:prstClr val="black"/>
                </a:solidFill>
              </a:rPr>
              <a:t>มีผลสัมฤทธิ์ทางการเรียนของนักเรียนดีขึ้น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ตัวเชื่อมต่อตรง 14"/>
          <p:cNvCxnSpPr/>
          <p:nvPr/>
        </p:nvCxnSpPr>
        <p:spPr>
          <a:xfrm flipH="1" flipV="1">
            <a:off x="6876256" y="3140968"/>
            <a:ext cx="544831" cy="73407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52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7" descr="25-boot camp1-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" y="377825"/>
            <a:ext cx="4398963" cy="622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รูปภาพ 5" descr="26-boot camp1-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6925" y="368300"/>
            <a:ext cx="43942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466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pic>
        <p:nvPicPr>
          <p:cNvPr id="18436" name="รูปภาพ 7" descr="27-boot camp1-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500063"/>
            <a:ext cx="43942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รูปภาพ 4" descr="26-1-boot camp1-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00063"/>
            <a:ext cx="43942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058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454440" y="-1809328"/>
            <a:ext cx="2016224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4" y="164127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3.2 การผลิตและพัฒนาครู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4928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pic>
        <p:nvPicPr>
          <p:cNvPr id="17414" name="รูปภาพ 7" descr="17-ครุทายาทหน้า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28625"/>
            <a:ext cx="4379913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รูปภาพ 7" descr="18-ครุทายาทหน้า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28625"/>
            <a:ext cx="4379912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724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รูปภาพ 5" descr="38-tep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8" y="571500"/>
            <a:ext cx="435927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รูปภาพ 6" descr="39-tepe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75" y="571500"/>
            <a:ext cx="435927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93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/>
          </a:p>
        </p:txBody>
      </p:sp>
      <p:pic>
        <p:nvPicPr>
          <p:cNvPr id="20487" name="รูปภาพ 7" descr="TEPE_Map_ปรับแก้1005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3" y="428625"/>
            <a:ext cx="8786812" cy="629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732240" y="6165304"/>
            <a:ext cx="201622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แผนในอนาคต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73886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398552"/>
            <a:ext cx="3131840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583" y="2780928"/>
            <a:ext cx="2812225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หลักสูตรของครู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52055" y="980728"/>
            <a:ext cx="381642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คณะครุศาสตร์</a:t>
            </a:r>
            <a:endParaRPr lang="th-TH" sz="4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41981" y="2571014"/>
            <a:ext cx="3816424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คณะศึกษาศาสตร์</a:t>
            </a:r>
            <a:endParaRPr lang="th-TH" sz="4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52055" y="4005064"/>
            <a:ext cx="381642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คณะอื่นๆ </a:t>
            </a:r>
            <a:endParaRPr lang="th-TH" sz="4000" b="1" dirty="0">
              <a:solidFill>
                <a:srgbClr val="0033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8" name="Elbow Connector 7"/>
          <p:cNvCxnSpPr>
            <a:stCxn id="4" idx="3"/>
            <a:endCxn id="2" idx="1"/>
          </p:cNvCxnSpPr>
          <p:nvPr/>
        </p:nvCxnSpPr>
        <p:spPr>
          <a:xfrm flipV="1">
            <a:off x="3131840" y="1340768"/>
            <a:ext cx="1120215" cy="2032425"/>
          </a:xfrm>
          <a:prstGeom prst="bentConnector3">
            <a:avLst/>
          </a:prstGeom>
          <a:ln w="190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4" idx="3"/>
            <a:endCxn id="7" idx="1"/>
          </p:cNvCxnSpPr>
          <p:nvPr/>
        </p:nvCxnSpPr>
        <p:spPr>
          <a:xfrm>
            <a:off x="3131840" y="3373193"/>
            <a:ext cx="1120215" cy="991911"/>
          </a:xfrm>
          <a:prstGeom prst="bentConnector3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4" idx="3"/>
            <a:endCxn id="6" idx="1"/>
          </p:cNvCxnSpPr>
          <p:nvPr/>
        </p:nvCxnSpPr>
        <p:spPr>
          <a:xfrm flipV="1">
            <a:off x="3131840" y="2931054"/>
            <a:ext cx="1110141" cy="442139"/>
          </a:xfrm>
          <a:prstGeom prst="bentConnector3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2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รูปภาพ 4" descr="Super Board.jpg"/>
          <p:cNvPicPr>
            <a:picLocks noChangeAspect="1"/>
          </p:cNvPicPr>
          <p:nvPr/>
        </p:nvPicPr>
        <p:blipFill rotWithShape="1">
          <a:blip r:embed="rId2"/>
          <a:srcRect t="1020" b="51498"/>
          <a:stretch/>
        </p:blipFill>
        <p:spPr bwMode="auto">
          <a:xfrm>
            <a:off x="219132" y="54186"/>
            <a:ext cx="8889372" cy="68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10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454440" y="-1809328"/>
            <a:ext cx="2016224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4" y="164127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3.3 การผลิตคนให้ตรงกับความต้องการของประเทศ</a:t>
            </a:r>
            <a:endParaRPr lang="th-TH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43475" y="3933056"/>
            <a:ext cx="360040" cy="1152128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43575" y="3933056"/>
            <a:ext cx="360040" cy="1152128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43745" y="4996341"/>
            <a:ext cx="360040" cy="76200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48881" y="4509120"/>
            <a:ext cx="360040" cy="576064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9093" y="4278287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asmineUPC" panose="02020603050405020304" pitchFamily="18" charset="-34"/>
                <a:cs typeface="JasmineUPC" panose="02020603050405020304" pitchFamily="18" charset="-34"/>
              </a:rPr>
              <a:t>15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kumimoji="0" lang="th-TH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4477" y="3923943"/>
            <a:ext cx="14061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asmineUPC" panose="02020603050405020304" pitchFamily="18" charset="-34"/>
                <a:cs typeface="JasmineUPC" panose="02020603050405020304" pitchFamily="18" charset="-34"/>
              </a:rPr>
              <a:t>50 </a:t>
            </a: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asmineUPC" panose="02020603050405020304" pitchFamily="18" charset="-34"/>
                <a:cs typeface="JasmineUPC" panose="02020603050405020304" pitchFamily="18" charset="-34"/>
              </a:rPr>
              <a:t>% </a:t>
            </a:r>
            <a:endParaRPr kumimoji="0" lang="th-TH" sz="4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38802" y="4245784"/>
            <a:ext cx="5765846" cy="3240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เป้าหมายสัดส่วน</a:t>
            </a:r>
            <a:br>
              <a:rPr kumimoji="0" lang="th-TH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</a:br>
            <a:r>
              <a:rPr kumimoji="0" lang="th-TH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นักเรียนมัธยมปลาย</a:t>
            </a:r>
            <a:br>
              <a:rPr kumimoji="0" lang="th-TH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</a:br>
            <a:r>
              <a:rPr kumimoji="0" lang="th-TH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JasmineUPC" panose="02020603050405020304" pitchFamily="18" charset="-34"/>
                <a:ea typeface="+mn-ea"/>
                <a:cs typeface="JasmineUPC" panose="02020603050405020304" pitchFamily="18" charset="-34"/>
              </a:rPr>
              <a:t>สายอาชีพ</a:t>
            </a:r>
          </a:p>
        </p:txBody>
      </p:sp>
      <p:pic>
        <p:nvPicPr>
          <p:cNvPr id="13" name="Picture 6" descr="https://pixabay.com/static/uploads/photo/2015/10/07/10/55/arrow-975992_960_720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216" y="4509120"/>
            <a:ext cx="387691" cy="4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146679" y="3644471"/>
            <a:ext cx="557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now</a:t>
            </a:r>
            <a:endParaRPr kumimoji="0" lang="th-TH" sz="16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55372" y="3651793"/>
            <a:ext cx="577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Goal</a:t>
            </a:r>
            <a:endParaRPr kumimoji="0" lang="th-TH" sz="16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986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2356" y="116632"/>
            <a:ext cx="4304592" cy="643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4008586" y="3760576"/>
            <a:ext cx="3587750" cy="17859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13865"/>
              </p:ext>
            </p:extLst>
          </p:nvPr>
        </p:nvGraphicFramePr>
        <p:xfrm>
          <a:off x="4082194" y="3800264"/>
          <a:ext cx="3456384" cy="1030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2298"/>
                <a:gridCol w="1127850"/>
                <a:gridCol w="1266236"/>
              </a:tblGrid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จำนวนนักเรียน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9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(ก่อน 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คสช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(เริ่มทำทวิศึกษา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ปี 2558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(พลเรือเอก ณรงค์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พิพัฒ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นาศัย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 </a:t>
                      </a:r>
                      <a:r>
                        <a:rPr lang="th-TH" sz="800" b="1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สพฐ</a:t>
                      </a:r>
                      <a:r>
                        <a:rPr lang="th-TH" sz="8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en-US" sz="800" b="1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1,066  คน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29,796  คน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 </a:t>
                      </a:r>
                      <a:r>
                        <a:rPr lang="th-TH" sz="800" b="1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กศน</a:t>
                      </a:r>
                      <a:r>
                        <a:rPr lang="th-TH" sz="8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en-US" sz="800" b="1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709 คน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 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สช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5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066</a:t>
                      </a:r>
                      <a:r>
                        <a:rPr lang="en-US" sz="800" b="1" baseline="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b="1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</a:t>
                      </a:r>
                      <a:r>
                        <a:rPr lang="en-US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505 </a:t>
                      </a:r>
                      <a:r>
                        <a:rPr lang="th-TH" sz="800" b="1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ตาราง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775568"/>
              </p:ext>
            </p:extLst>
          </p:nvPr>
        </p:nvGraphicFramePr>
        <p:xfrm>
          <a:off x="4098069" y="4940089"/>
          <a:ext cx="3456384" cy="543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2298"/>
                <a:gridCol w="1127850"/>
                <a:gridCol w="1266236"/>
              </a:tblGrid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จำนวนสถานศึกษา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9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(ก่อน 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คสช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(เริ่มทำทวิศึกษา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ปี 2558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(พลเรือเอก ณรงค์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พิพัฒ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นาศัย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800" b="1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  </a:t>
                      </a:r>
                      <a:r>
                        <a:rPr lang="th-TH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en-US" sz="800" b="1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567</a:t>
                      </a:r>
                      <a:r>
                        <a:rPr lang="en-US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1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9" name="Pentagon 8"/>
          <p:cNvSpPr/>
          <p:nvPr/>
        </p:nvSpPr>
        <p:spPr>
          <a:xfrm>
            <a:off x="0" y="398552"/>
            <a:ext cx="2915816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583" y="2780928"/>
            <a:ext cx="2812225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โครงการทวิศึกษา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34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896" y="75854"/>
            <a:ext cx="4464496" cy="660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517843"/>
              </p:ext>
            </p:extLst>
          </p:nvPr>
        </p:nvGraphicFramePr>
        <p:xfrm>
          <a:off x="3891270" y="3889512"/>
          <a:ext cx="3622367" cy="5040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2424"/>
                <a:gridCol w="771529"/>
                <a:gridCol w="771529"/>
                <a:gridCol w="836885"/>
              </a:tblGrid>
              <a:tr h="168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2555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2556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2557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37,686  </a:t>
                      </a:r>
                      <a:r>
                        <a:rPr lang="th-TH" sz="8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43,370  </a:t>
                      </a:r>
                      <a:r>
                        <a:rPr lang="th-TH" sz="8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,264  </a:t>
                      </a:r>
                      <a:r>
                        <a:rPr lang="th-TH" sz="8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สถานประกอบการ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3,826</a:t>
                      </a: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</a:t>
                      </a: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826 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8,098 แห่ง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68710"/>
              </p:ext>
            </p:extLst>
          </p:nvPr>
        </p:nvGraphicFramePr>
        <p:xfrm>
          <a:off x="3895464" y="4411146"/>
          <a:ext cx="3628864" cy="486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602"/>
                <a:gridCol w="1005131"/>
                <a:gridCol w="1005131"/>
              </a:tblGrid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2558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2559</a:t>
                      </a:r>
                      <a:endParaRPr lang="en-US" sz="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91,448  </a:t>
                      </a:r>
                      <a:r>
                        <a:rPr lang="th-TH" sz="8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94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,5</a:t>
                      </a: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8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สถานประกอบการ</a:t>
                      </a:r>
                      <a:endParaRPr lang="en-US" sz="5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10,527</a:t>
                      </a: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en-US" sz="5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17,</a:t>
                      </a:r>
                      <a:r>
                        <a:rPr lang="en-US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791 </a:t>
                      </a:r>
                      <a:r>
                        <a:rPr lang="th-TH" sz="8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Pentagon 6"/>
          <p:cNvSpPr/>
          <p:nvPr/>
        </p:nvSpPr>
        <p:spPr>
          <a:xfrm>
            <a:off x="0" y="398552"/>
            <a:ext cx="2915816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583" y="2780928"/>
            <a:ext cx="2812225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โครงการทวิภาคี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164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licy30\Desktop\14635659892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4620967" cy="652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entagon 6"/>
          <p:cNvSpPr/>
          <p:nvPr/>
        </p:nvSpPr>
        <p:spPr>
          <a:xfrm>
            <a:off x="0" y="398552"/>
            <a:ext cx="2915816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31583" y="2780928"/>
            <a:ext cx="2812225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โครงการทวิวุฒิ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431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677" y="1404268"/>
            <a:ext cx="8314787" cy="4187952"/>
          </a:xfrm>
        </p:spPr>
        <p:txBody>
          <a:bodyPr>
            <a:normAutofit fontScale="92500" lnSpcReduction="20000"/>
          </a:bodyPr>
          <a:lstStyle/>
          <a:p>
            <a:pPr marL="234000" indent="-234000">
              <a:spcBef>
                <a:spcPts val="1800"/>
              </a:spcBef>
              <a:buClr>
                <a:schemeClr val="accent4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กำหนด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บทบาทการผลิตนักศึกษาให้ชัดเจนตามความถนัดและความเป็น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เลิศ</a:t>
            </a:r>
            <a:b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ของแต่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ละสถาบัน เพื่อลดความซ้ำซ้อน</a:t>
            </a:r>
          </a:p>
          <a:p>
            <a:pPr marL="234000" indent="-234000">
              <a:spcBef>
                <a:spcPts val="1800"/>
              </a:spcBef>
              <a:buClr>
                <a:schemeClr val="accent4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กำหนด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ผลลัพธ์ (</a:t>
            </a:r>
            <a:r>
              <a:rPr lang="en-US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Outcome) 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ของสถาบันอุดมศึกษา เช่น เป็นศูนย์วิจัยที่มีคุณภาพ 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มี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การวิจัยและพัฒนาจนเกิดเป็นนวัตกรรมจากทรัพยากรในท้องถิ่น เพื่อเพิ่มมูลค่าการส่งออกของประเทศ</a:t>
            </a:r>
          </a:p>
          <a:p>
            <a:pPr marL="234000" indent="-234000">
              <a:spcBef>
                <a:spcPts val="1800"/>
              </a:spcBef>
              <a:buClr>
                <a:schemeClr val="accent4">
                  <a:lumMod val="50000"/>
                </a:schemeClr>
              </a:buClr>
              <a:buSzPct val="150000"/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จัด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ให้สถาบันอุดมศึกษาในพื้นที่ทำหน้าที่เป็นพี่เลี้ยงให้แก่สถานศึกษาในท้องถิ่น 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เพื่อ</a:t>
            </a:r>
            <a:r>
              <a:rPr lang="th-TH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การพัฒนาคุณภาพการศึกษาและการพัฒนา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ท้องถิ่น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89661" y="322900"/>
            <a:ext cx="8568952" cy="792088"/>
          </a:xfrm>
          <a:prstGeom prst="roundRect">
            <a:avLst>
              <a:gd name="adj" fmla="val 1096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0000">
                    <a:lumMod val="95000"/>
                    <a:lumOff val="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อุดมศึกษาเป็นเลิศ</a:t>
            </a:r>
            <a:endParaRPr lang="th-TH" sz="3200" b="1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2440" y="6485274"/>
            <a:ext cx="611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792D549-50FC-4626-912B-85ED1121C0DE}" type="slidenum">
              <a:rPr lang="th-TH" sz="200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pPr algn="ctr"/>
              <a:t>84</a:t>
            </a:fld>
            <a:endParaRPr lang="th-TH" sz="2000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581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วงรี 4"/>
          <p:cNvSpPr/>
          <p:nvPr/>
        </p:nvSpPr>
        <p:spPr>
          <a:xfrm>
            <a:off x="1043608" y="213286"/>
            <a:ext cx="2808312" cy="93610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Demand</a:t>
            </a:r>
            <a:endParaRPr lang="th-TH" dirty="0"/>
          </a:p>
        </p:txBody>
      </p:sp>
      <p:sp>
        <p:nvSpPr>
          <p:cNvPr id="6" name="วงรี 5"/>
          <p:cNvSpPr/>
          <p:nvPr/>
        </p:nvSpPr>
        <p:spPr>
          <a:xfrm>
            <a:off x="4572000" y="239678"/>
            <a:ext cx="2808312" cy="93610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Supply</a:t>
            </a:r>
            <a:endParaRPr lang="th-TH" dirty="0"/>
          </a:p>
        </p:txBody>
      </p:sp>
      <p:sp>
        <p:nvSpPr>
          <p:cNvPr id="7" name="ลูกศรซ้าย-ขวา 6"/>
          <p:cNvSpPr/>
          <p:nvPr/>
        </p:nvSpPr>
        <p:spPr>
          <a:xfrm>
            <a:off x="3519458" y="473704"/>
            <a:ext cx="1296144" cy="468052"/>
          </a:xfrm>
          <a:prstGeom prst="leftRightArrow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2" name="ไดอะแกรม 11"/>
          <p:cNvGraphicFramePr/>
          <p:nvPr>
            <p:extLst>
              <p:ext uri="{D42A27DB-BD31-4B8C-83A1-F6EECF244321}">
                <p14:modId xmlns:p14="http://schemas.microsoft.com/office/powerpoint/2010/main" val="685045556"/>
              </p:ext>
            </p:extLst>
          </p:nvPr>
        </p:nvGraphicFramePr>
        <p:xfrm>
          <a:off x="-108520" y="1375178"/>
          <a:ext cx="8928992" cy="467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26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0069" y="1844824"/>
            <a:ext cx="4613939" cy="4968552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อุตสาหกรรมเป้าหมายของประเทศ 10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อุตสาหกรรมเป้าหมาย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การต่อยอด 5 อุตสาหกรรมเดิมที่มีศักยภาพ (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First S-curve)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ประกอบด้วย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1.1 ยานยนต์สมัยใหม่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1.2 อิเล็กทรอนิกส์อัจฉริยะ</a:t>
            </a:r>
            <a:endParaRPr lang="en-US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1.3 การท่องเที่ยวกลุ่มรายได้ดีและการท่องเที่ยวเชิงสุขภาพ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1.4 การเกษตรและเทคโนโลยีชีวภาพ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1.5 การแปรรูปอาหาร</a:t>
            </a:r>
            <a:endParaRPr lang="en-US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การเติม 5 อุตสาหกรรมอนาคต (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New S-curve)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ประกอบด้วย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2.1 หุ่นยนต์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2.2 การบิน</a:t>
            </a:r>
            <a:r>
              <a:rPr lang="th-TH" sz="2000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และโล</a:t>
            </a: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000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สติกส์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2.3 เชื้อเพลิงชีวภาพและเคมีชีวภาพ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2.4 ดิจิตอล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2.5 การแพทย์ครบวงจร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716016" y="1844824"/>
            <a:ext cx="4320480" cy="49685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เขตพัฒนาเศรษฐกิจพิเศษที่มีการประกาศทั้งหมด </a:t>
            </a:r>
            <a:b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13 กลุ่มกิจการ ประกอบด้วย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1) อุตสาหกรรมเกษตร ประมงและกิจการที่เกี่ยวข้อง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2) เซรา</a:t>
            </a:r>
            <a:r>
              <a:rPr lang="th-TH" sz="200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มิกส์</a:t>
            </a:r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3) อุตสาหกรรมสิ่งทอ เครื่องนุ่งห่ม และเครื่องหนัง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4) อุตสาหกรรมผลิตเครื่องเรือน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5) อุตสาหกรรม</a:t>
            </a:r>
            <a:r>
              <a:rPr lang="th-TH" sz="200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อัญมณี</a:t>
            </a:r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และเครื่องประดับ    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6) การผลิตเครื่องมือแพทย์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7) อุตสาหกรรมยานยนต์ เครื่องจักรและชิ้นส่วน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8) อุตสาหกรรมเครื่องใช้ไฟฟ้าและอิเล็กทรอนิกส์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9) การผลิตพลาสติก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10) การผลิตยา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11) </a:t>
            </a:r>
            <a:r>
              <a:rPr lang="th-TH" sz="200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กิจการโล</a:t>
            </a:r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000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สติกส์</a:t>
            </a:r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12) นิคมหรือเขตอุตสาหกรรม </a:t>
            </a:r>
          </a:p>
          <a:p>
            <a:r>
              <a:rPr lang="th-TH" sz="20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13) กิจการเพื่อสนับสนุนการท่องเที่ยว </a:t>
            </a:r>
            <a:endParaRPr lang="th-TH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16632"/>
            <a:ext cx="8770493" cy="1200329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ตอบสนอง</a:t>
            </a:r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ความต้องการ 10 อุตสาหกรรม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</a:p>
          <a:p>
            <a:pPr algn="ctr"/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รวมทั้ง</a:t>
            </a:r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เขตพัฒนาเศรษฐกิจ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พิเศษ</a:t>
            </a:r>
            <a:endParaRPr lang="th-TH" sz="3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ลูกศรขวาท้ายขีด 3"/>
          <p:cNvSpPr/>
          <p:nvPr/>
        </p:nvSpPr>
        <p:spPr>
          <a:xfrm rot="5400000">
            <a:off x="1799692" y="1208949"/>
            <a:ext cx="576064" cy="792088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ลูกศรขวาท้ายขีด 12"/>
          <p:cNvSpPr/>
          <p:nvPr/>
        </p:nvSpPr>
        <p:spPr>
          <a:xfrm rot="5400000">
            <a:off x="6408204" y="1208949"/>
            <a:ext cx="576064" cy="792088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1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1" y="393549"/>
            <a:ext cx="3643337" cy="61815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-99392"/>
            <a:ext cx="5666972" cy="785794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005C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ภาพรวมจุดเน้นยุทธศาสตร์มหาวิทยาลัยราช</a:t>
            </a:r>
            <a:r>
              <a:rPr lang="th-TH" sz="3200" b="1" dirty="0" err="1" smtClean="0">
                <a:solidFill>
                  <a:srgbClr val="005C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ภัฏ</a:t>
            </a:r>
            <a:endParaRPr lang="en-US" sz="3200" b="1" dirty="0">
              <a:solidFill>
                <a:srgbClr val="005C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124574" y="1557502"/>
            <a:ext cx="2395548" cy="1809708"/>
            <a:chOff x="3214678" y="2143116"/>
            <a:chExt cx="2395548" cy="1809708"/>
          </a:xfrm>
        </p:grpSpPr>
        <p:grpSp>
          <p:nvGrpSpPr>
            <p:cNvPr id="8" name="Group 7"/>
            <p:cNvGrpSpPr/>
            <p:nvPr/>
          </p:nvGrpSpPr>
          <p:grpSpPr>
            <a:xfrm>
              <a:off x="3214678" y="2214554"/>
              <a:ext cx="2395548" cy="1738270"/>
              <a:chOff x="3302481" y="4600513"/>
              <a:chExt cx="2395548" cy="1738270"/>
            </a:xfrm>
          </p:grpSpPr>
          <p:pic>
            <p:nvPicPr>
              <p:cNvPr id="9" name="Picture 2" descr="http://www.happy8workplace.com/wp-content/uploads/2013/07/How-to-Boost-Company-Morale-and-Achieve-a-Happy-Workplace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2481" y="4600513"/>
                <a:ext cx="2395548" cy="1738270"/>
              </a:xfrm>
              <a:prstGeom prst="rect">
                <a:avLst/>
              </a:prstGeom>
              <a:noFill/>
              <a:effectLst>
                <a:softEdge rad="2921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3493970" y="4957703"/>
                <a:ext cx="2012571" cy="813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2800"/>
                  </a:lnSpc>
                </a:pPr>
                <a:r>
                  <a:rPr lang="th-TH" sz="24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TH SarabunPSK" pitchFamily="34" charset="-34"/>
                    <a:cs typeface="TH SarabunPSK" pitchFamily="34" charset="-34"/>
                  </a:rPr>
                  <a:t>การผลิต</a:t>
                </a:r>
              </a:p>
              <a:p>
                <a:pPr algn="ctr">
                  <a:lnSpc>
                    <a:spcPts val="2800"/>
                  </a:lnSpc>
                </a:pPr>
                <a:r>
                  <a:rPr lang="th-TH" sz="24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TH SarabunPSK" pitchFamily="34" charset="-34"/>
                    <a:cs typeface="TH SarabunPSK" pitchFamily="34" charset="-34"/>
                  </a:rPr>
                  <a:t>และพัฒนาครู</a:t>
                </a:r>
                <a:endParaRPr lang="en-US" sz="2400" b="1" dirty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pic>
          <p:nvPicPr>
            <p:cNvPr id="31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0305" y="2240115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057" y="2168677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1809" y="2143116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7561" y="2143116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3313" y="2240115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" descr="\\psf\Home\Downloads\strategy-icon-2x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504" y="2357430"/>
              <a:ext cx="260191" cy="260191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ectangle 15"/>
          <p:cNvSpPr/>
          <p:nvPr/>
        </p:nvSpPr>
        <p:spPr>
          <a:xfrm>
            <a:off x="5520122" y="1278244"/>
            <a:ext cx="257176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การท่องเที่ยวเชิงวัฒนธรรม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การพัฒนาอาหารสู่ครัวโลก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505323" y="4655588"/>
            <a:ext cx="2567007" cy="7831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อุตสาหกรรมบริการ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การดูแลผู้สูงอายุเขตเมือง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40792" y="5502071"/>
            <a:ext cx="3345390" cy="8072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อุตสาหกรรมการท่องเที่ยวและบริการ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เทคโนโลยีการเกษตรและอาหาร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91307" y="2805354"/>
            <a:ext cx="1709718" cy="11237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การท่องเที่ยว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การเกษตร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สิ่งแวดล้อม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63428" y="992207"/>
            <a:ext cx="2594060" cy="11237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การท่องเที่ยวเชิงวัฒนธรรม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แหล่งผลิตอาหารปลอดภัย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เศรษฐกิจพิเศษ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200" y="2744937"/>
            <a:ext cx="3090851" cy="1938992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วิทยาศาสตร์ประยุกต์และวิทยาศาสตร์สุขภาพ </a:t>
            </a:r>
          </a:p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อุตสาหกรรมบริการ การท่องเที่ยวเชิงธรรมชาติ การโรงแรมและที่พัก </a:t>
            </a:r>
          </a:p>
          <a:p>
            <a:pPr>
              <a:buFont typeface="Arial" pitchFamily="34" charset="0"/>
              <a:buChar char="•"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อุตสาหกรรมการเกษตร เกษตรอินทรีย์ อุตสาหกรรม อาหารและการบริการ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76200" y="581311"/>
            <a:ext cx="8775624" cy="4975227"/>
            <a:chOff x="76200" y="415636"/>
            <a:chExt cx="8775624" cy="4975227"/>
          </a:xfrm>
        </p:grpSpPr>
        <p:sp>
          <p:nvSpPr>
            <p:cNvPr id="17" name="Rectangle 16"/>
            <p:cNvSpPr/>
            <p:nvPr/>
          </p:nvSpPr>
          <p:spPr>
            <a:xfrm>
              <a:off x="5292836" y="661440"/>
              <a:ext cx="35589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ยุทธศาสตร์กลุ่มภาคตะวันออกเฉียงเหนือ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322348" y="4054455"/>
              <a:ext cx="28889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ยุทธศาสตร์กลุ่มกรุงเทพมหานคร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7158" y="4929198"/>
              <a:ext cx="206498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ยุทธศาสตร์กลุ่มภาคใต้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339115" y="2224595"/>
              <a:ext cx="20826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ยุทธศาสตร์กลุ่มภาคกลาง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3427" y="415636"/>
              <a:ext cx="2310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ยุทธศาสตร์กลุ่มภาคเหนือ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6200" y="2143116"/>
              <a:ext cx="25811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ยุทธศาสตร์กลุ่มภาคตะวันตก</a:t>
              </a:r>
              <a:endParaRPr lang="en-US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64592" y="6279703"/>
            <a:ext cx="3955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 ที่มา </a:t>
            </a:r>
            <a:r>
              <a:rPr lang="en-US" sz="22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2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ที่</a:t>
            </a:r>
            <a:r>
              <a:rPr lang="th-TH" sz="22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ประชุมอธิการบดีมหาวิทยาลัยราช</a:t>
            </a:r>
            <a:r>
              <a:rPr lang="th-TH" sz="2200" dirty="0" err="1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ภัฏ</a:t>
            </a:r>
            <a:endParaRPr lang="th-TH" sz="2200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" name="Rounded Rectangle 3"/>
          <p:cNvSpPr/>
          <p:nvPr/>
        </p:nvSpPr>
        <p:spPr>
          <a:xfrm>
            <a:off x="276417" y="18800"/>
            <a:ext cx="8568952" cy="552680"/>
          </a:xfrm>
          <a:prstGeom prst="roundRect">
            <a:avLst>
              <a:gd name="adj" fmla="val 1096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ดำเนินการ 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Reprofile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ของกลุ่มมหาวิทยาลัยราช</a:t>
            </a:r>
            <a:r>
              <a:rPr lang="th-TH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ภัฏ</a:t>
            </a: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9833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9661" y="116632"/>
            <a:ext cx="8568952" cy="864096"/>
          </a:xfrm>
          <a:prstGeom prst="roundRect">
            <a:avLst>
              <a:gd name="adj" fmla="val 1096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การดำเนินการ 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Reprofile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ของสถาบันอุดมศึกษากลุ่มใหม่</a:t>
            </a:r>
            <a:endParaRPr lang="th-TH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152281" y="1268760"/>
            <a:ext cx="5679797" cy="648072"/>
          </a:xfrm>
          <a:prstGeom prst="chevron">
            <a:avLst>
              <a:gd name="adj" fmla="val 55879"/>
            </a:avLst>
          </a:prstGeom>
          <a:solidFill>
            <a:srgbClr val="078AB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กลุ่มมหาวิทยาลัยเทคโนโลยีราชมงคล 9 แห่ง</a:t>
            </a:r>
          </a:p>
        </p:txBody>
      </p:sp>
      <p:sp>
        <p:nvSpPr>
          <p:cNvPr id="3" name="Rectangle 2"/>
          <p:cNvSpPr/>
          <p:nvPr/>
        </p:nvSpPr>
        <p:spPr>
          <a:xfrm>
            <a:off x="469681" y="1268760"/>
            <a:ext cx="8208912" cy="1374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85000"/>
              </a:lnSpc>
            </a:pPr>
            <a:r>
              <a:rPr lang="th-TH" sz="26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				</a:t>
            </a:r>
            <a:r>
              <a:rPr lang="th-TH" sz="26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6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400" b="1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มทร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. ได้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นำเสนอ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ข้อมูลและ</a:t>
            </a:r>
            <a:b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					              กำหนด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ทิศทางการ </a:t>
            </a:r>
            <a:r>
              <a:rPr lang="en-US" sz="2400" b="1" dirty="0" err="1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Reprofile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และการ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พัฒนาการจัดการศึกษา โดย</a:t>
            </a:r>
            <a:r>
              <a:rPr lang="th-TH" sz="2400" b="1" dirty="0" err="1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มีอัต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ลักษณ์ร่วมกันคือ การผลิตบัณฑิตนักปฏิบัติ (</a:t>
            </a:r>
            <a:r>
              <a:rPr lang="en-US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Hand</a:t>
            </a:r>
            <a:r>
              <a:rPr lang="en-US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s</a:t>
            </a:r>
            <a:r>
              <a:rPr lang="en-US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-on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 จำแนกออกเป็น 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6 </a:t>
            </a:r>
            <a:r>
              <a:rPr lang="th-TH" sz="24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กลุ่ม พร้อมทั้งกำหนดสถาบันเจ้าภาพในแต่</a:t>
            </a:r>
            <a:r>
              <a:rPr lang="th-TH" sz="24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ละโครงการ</a:t>
            </a:r>
            <a:endParaRPr lang="th-TH" sz="24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596376"/>
              </p:ext>
            </p:extLst>
          </p:nvPr>
        </p:nvGraphicFramePr>
        <p:xfrm>
          <a:off x="611560" y="2996952"/>
          <a:ext cx="7920880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3096344"/>
                <a:gridCol w="3011511"/>
                <a:gridCol w="181302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ทิศ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ทางการ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พัฒนาการจัดการศึกษา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Mega Project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มหาวิทยาลัยเจ้าภาพ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1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แผนพัฒนากำลังคนระบบ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Transport &amp; Logistic</a:t>
                      </a: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ระบบ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ขนส่งทางบก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/ Logistic</a:t>
                      </a: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ระบบ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ขนส่งทางอากาศ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ระบบ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ขนส่งทางทะเล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ระบบ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ขนส่งทางราง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.ตะวันออก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.กรุงเทพ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.ศรีวิชัย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.อีสาน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2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โครงการดิจิทัล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เพื่อเศรษฐกิจและสังคม (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Digital Economy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พัฒนากำลังคน (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Digital Workforces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พัฒนาเนื้อหา (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Digital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Contents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ส่งเสริมการเรียนรู้ (</a:t>
                      </a: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Digital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Learning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10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พัฒนาผู้ประกอบการใหม่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ภายใต้</a:t>
                      </a:r>
                      <a:b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</a:b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b="1" dirty="0" err="1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เศรษฐกิจดิจิทัล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Digital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Entrepreneur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.พระนคร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99792" y="6165304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r">
              <a:spcBef>
                <a:spcPts val="2400"/>
              </a:spcBef>
              <a:buClr>
                <a:srgbClr val="F96A1B">
                  <a:lumMod val="75000"/>
                </a:srgbClr>
              </a:buClr>
              <a:buSzPct val="100000"/>
            </a:pPr>
            <a:r>
              <a:rPr lang="th-TH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ที่มา </a:t>
            </a:r>
            <a:r>
              <a:rPr lang="en-US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การประชุม </a:t>
            </a:r>
            <a:r>
              <a:rPr lang="en-US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Retreat </a:t>
            </a:r>
            <a:r>
              <a:rPr lang="th-TH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ครั้งที่ 2 ของ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กลุ่ม </a:t>
            </a:r>
            <a:r>
              <a:rPr lang="th-TH" sz="20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มทร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. เมื่อ ตุลาคม 2558</a:t>
            </a:r>
            <a:endParaRPr lang="th-TH" sz="3200" b="1" dirty="0">
              <a:solidFill>
                <a:srgbClr val="000000">
                  <a:lumMod val="95000"/>
                  <a:lumOff val="5000"/>
                </a:srgb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428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9661" y="322900"/>
            <a:ext cx="8568952" cy="873852"/>
          </a:xfrm>
          <a:prstGeom prst="roundRect">
            <a:avLst>
              <a:gd name="adj" fmla="val 1096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การดำเนินการ 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Reprofile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ของสถาบันอุดมศึกษากลุ่มใหม่</a:t>
            </a:r>
            <a:endParaRPr lang="th-TH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44331" y="1700808"/>
            <a:ext cx="5679797" cy="648072"/>
          </a:xfrm>
          <a:prstGeom prst="chevron">
            <a:avLst>
              <a:gd name="adj" fmla="val 55879"/>
            </a:avLst>
          </a:prstGeom>
          <a:solidFill>
            <a:srgbClr val="078AB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กลุ่มมหาวิทยาลัยเทคโนโลยีราชมงคล 9 แห่ง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012711"/>
              </p:ext>
            </p:extLst>
          </p:nvPr>
        </p:nvGraphicFramePr>
        <p:xfrm>
          <a:off x="611560" y="2636912"/>
          <a:ext cx="7920880" cy="3024336"/>
        </p:xfrm>
        <a:graphic>
          <a:graphicData uri="http://schemas.openxmlformats.org/drawingml/2006/table">
            <a:tbl>
              <a:tblPr firstRow="1" firstCol="1" bandRow="1"/>
              <a:tblGrid>
                <a:gridCol w="3096344"/>
                <a:gridCol w="3011511"/>
                <a:gridCol w="1813025"/>
              </a:tblGrid>
              <a:tr h="284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ทิศ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ทางการ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พัฒนาการจัดการศึกษา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Mega Project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มหาวิทยาลัยเจ้าภาพ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94948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3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โครงการการบริหารจัดการน้ำ ทรัพยากรธรรมชาติ สิ่งแวดล้อมและโครงการเกษตรอาหาร 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บริหารจัดการ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น้ำ ทรัพยากรธรรมชาติ 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และสิ่งแวดล้อม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เกษตร/อาหาร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.สุวรณภูมิ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.ตะวันออก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48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4 </a:t>
                      </a:r>
                      <a:r>
                        <a:rPr lang="en-US" sz="1800" b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โครงการพัฒนารูปแบบการจัดการศึกษา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การผลิตครูอาชีวศึกษา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.ธัญบุรี/</a:t>
                      </a: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.ล้านนา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144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spc="-20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5 </a:t>
                      </a:r>
                      <a:r>
                        <a:rPr lang="en-US" sz="1800" b="1" spc="-20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800" b="1" spc="-20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โครงการ </a:t>
                      </a:r>
                      <a:r>
                        <a:rPr lang="en-US" sz="1800" b="1" spc="-20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Social</a:t>
                      </a:r>
                      <a:r>
                        <a:rPr lang="th-TH" sz="1800" b="1" spc="-20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spc="-20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Enterprise</a:t>
                      </a: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/Social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Engagement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Social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Enterprise</a:t>
                      </a:r>
                    </a:p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Social </a:t>
                      </a: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Engagement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.กรุงเทพ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.ล้านนา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54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กลุ่มที่ 6 </a:t>
                      </a:r>
                      <a:r>
                        <a:rPr kumimoji="0" lang="en-US" sz="1800" b="1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kumimoji="0" lang="th-TH" sz="1800" b="1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โครงการ </a:t>
                      </a:r>
                      <a:r>
                        <a:rPr kumimoji="0" lang="en-US" sz="1800" b="1" i="0" u="none" strike="noStrike" kern="1200" cap="none" spc="-2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Creative Industry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1800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Creative</a:t>
                      </a:r>
                      <a:r>
                        <a:rPr lang="en-US" sz="1800" b="1" baseline="0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 Industry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0430" algn="l"/>
                        </a:tabLst>
                      </a:pPr>
                      <a:r>
                        <a:rPr lang="th-TH" sz="1800" b="1" dirty="0" err="1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มทร</a:t>
                      </a:r>
                      <a:r>
                        <a:rPr lang="th-TH" sz="1800" b="1" dirty="0" smtClean="0">
                          <a:effectLst/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.รัตนโกสินทร์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99792" y="6165304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r">
              <a:spcBef>
                <a:spcPts val="2400"/>
              </a:spcBef>
              <a:buClr>
                <a:srgbClr val="F96A1B">
                  <a:lumMod val="75000"/>
                </a:srgbClr>
              </a:buClr>
              <a:buSzPct val="100000"/>
            </a:pPr>
            <a:r>
              <a:rPr lang="th-TH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ที่มา </a:t>
            </a:r>
            <a:r>
              <a:rPr lang="en-US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การประชุม </a:t>
            </a:r>
            <a:r>
              <a:rPr lang="en-US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Retreat </a:t>
            </a:r>
            <a:r>
              <a:rPr lang="th-TH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ครั้งที่ 2 ของ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กลุ่ม </a:t>
            </a:r>
            <a:r>
              <a:rPr lang="th-TH" sz="20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มทร</a:t>
            </a:r>
            <a:r>
              <a:rPr lang="th-TH" sz="2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ngsana New" pitchFamily="18" charset="-34"/>
                <a:cs typeface="Angsana New" pitchFamily="18" charset="-34"/>
              </a:rPr>
              <a:t>. เมื่อ ตุลาคม 2558</a:t>
            </a:r>
            <a:endParaRPr lang="th-TH" sz="3200" b="1" dirty="0">
              <a:solidFill>
                <a:srgbClr val="000000">
                  <a:lumMod val="95000"/>
                  <a:lumOff val="5000"/>
                </a:srgb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233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รูปภาพ 4" descr="Super Board.jpg"/>
          <p:cNvPicPr>
            <a:picLocks noChangeAspect="1"/>
          </p:cNvPicPr>
          <p:nvPr/>
        </p:nvPicPr>
        <p:blipFill rotWithShape="1">
          <a:blip r:embed="rId2"/>
          <a:srcRect t="50377"/>
          <a:stretch/>
        </p:blipFill>
        <p:spPr bwMode="auto">
          <a:xfrm>
            <a:off x="467544" y="79375"/>
            <a:ext cx="8388226" cy="675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875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5032" y="54430"/>
            <a:ext cx="9036496" cy="908720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การแนะแนวด้านอาชีพ</a:t>
            </a:r>
            <a:endParaRPr lang="th-TH" sz="54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51520" y="1484784"/>
            <a:ext cx="5760640" cy="172819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แนะแนวด้านอาชีพในโรงเรียน </a:t>
            </a:r>
            <a:r>
              <a:rPr lang="th-TH" sz="3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สพฐ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87481" y="1061124"/>
            <a:ext cx="2781335" cy="3384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2" idx="3"/>
            <a:endCxn id="6" idx="2"/>
          </p:cNvCxnSpPr>
          <p:nvPr/>
        </p:nvCxnSpPr>
        <p:spPr>
          <a:xfrm>
            <a:off x="6012160" y="2348880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6588225" y="1124744"/>
            <a:ext cx="2267744" cy="100811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ทวิศึกษา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60232" y="2348880"/>
            <a:ext cx="2267744" cy="100811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อาชีวศึกษา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7" name="Straight Arrow Connector 6"/>
          <p:cNvCxnSpPr>
            <a:stCxn id="2" idx="3"/>
            <a:endCxn id="4" idx="2"/>
          </p:cNvCxnSpPr>
          <p:nvPr/>
        </p:nvCxnSpPr>
        <p:spPr>
          <a:xfrm flipV="1">
            <a:off x="6012161" y="1628800"/>
            <a:ext cx="57606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592215" y="3632449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เพิ่มผู้เรียนอาชีวศึกษา</a:t>
            </a: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59632" y="3501009"/>
            <a:ext cx="3744416" cy="477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เก็บข้อมูลนักเรียน (ม.3)</a:t>
            </a: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59632" y="4109504"/>
            <a:ext cx="3744416" cy="477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ลดเวลาเรียนเพิ่มเวลารู้</a:t>
            </a: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59632" y="4725146"/>
            <a:ext cx="3744416" cy="477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เปิดโลกทัศน์/ทัวร์อาชีพ</a:t>
            </a:r>
            <a:endParaRPr lang="th-TH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59632" y="5373216"/>
            <a:ext cx="3744416" cy="936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สร้างแรงบันดาลใจจากผู้ที่ประสบความสำเร็จในการประกอบอาชีพของผู้ที่จบสายอาชีวศึกษา</a:t>
            </a:r>
            <a:endParaRPr lang="th-TH" sz="20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27584" y="3212976"/>
            <a:ext cx="0" cy="288032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13" idx="1"/>
          </p:cNvCxnSpPr>
          <p:nvPr/>
        </p:nvCxnSpPr>
        <p:spPr>
          <a:xfrm>
            <a:off x="827584" y="3739535"/>
            <a:ext cx="432048" cy="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27584" y="4353764"/>
            <a:ext cx="432048" cy="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58821" y="4963671"/>
            <a:ext cx="432048" cy="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47935" y="6093297"/>
            <a:ext cx="432048" cy="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67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รูปภาพ 7" descr="47-เศรษฐกิจพิเศ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88" y="10270"/>
            <a:ext cx="4896544" cy="682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25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454440" y="-1809328"/>
            <a:ext cx="2016224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67675" y="1484784"/>
            <a:ext cx="5904656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3.4 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</a:t>
            </a:r>
            <a:b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ประกันคุณภาพการศึกษา</a:t>
            </a:r>
          </a:p>
        </p:txBody>
      </p:sp>
    </p:spTree>
    <p:extLst>
      <p:ext uri="{BB962C8B-B14F-4D97-AF65-F5344CB8AC3E}">
        <p14:creationId xmlns:p14="http://schemas.microsoft.com/office/powerpoint/2010/main" val="159815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398552"/>
            <a:ext cx="2738841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583" y="2780928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ปรับระบบทดสอบ</a:t>
            </a:r>
            <a:endParaRPr lang="th-TH" sz="40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79912" y="548680"/>
            <a:ext cx="4608512" cy="5904656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Tx/>
              <a:buChar char="-"/>
            </a:pPr>
            <a:r>
              <a:rPr lang="th-TH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เฉลยข้อสอบ</a:t>
            </a:r>
            <a:r>
              <a:rPr lang="en-US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O-Net</a:t>
            </a:r>
            <a:endParaRPr lang="th-TH" sz="3600" b="1" dirty="0" smtClean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71500" indent="-571500">
              <a:buFontTx/>
              <a:buChar char="-"/>
            </a:pPr>
            <a:r>
              <a:rPr lang="th-TH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จะใช้ โครงสร้างแบบทดสอบ(</a:t>
            </a:r>
            <a:r>
              <a:rPr lang="en-US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Test Blueprint) </a:t>
            </a:r>
            <a:r>
              <a:rPr lang="th-TH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ที่ใช้ในการสอบปลายภาค และ </a:t>
            </a:r>
            <a:r>
              <a:rPr lang="en-US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O-Net </a:t>
            </a:r>
            <a:r>
              <a:rPr lang="th-TH" sz="36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ตัวเดียวกัน</a:t>
            </a:r>
          </a:p>
        </p:txBody>
      </p:sp>
    </p:spTree>
    <p:extLst>
      <p:ext uri="{BB962C8B-B14F-4D97-AF65-F5344CB8AC3E}">
        <p14:creationId xmlns:p14="http://schemas.microsoft.com/office/powerpoint/2010/main" val="42860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398552"/>
            <a:ext cx="2738841" cy="5949281"/>
          </a:xfrm>
          <a:prstGeom prst="homePlate">
            <a:avLst>
              <a:gd name="adj" fmla="val 15750"/>
            </a:avLst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583" y="2780928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ปรับระบบการประเมิน </a:t>
            </a:r>
            <a:b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err="1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</a:t>
            </a:r>
            <a:endParaRPr lang="th-TH" sz="32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79912" y="548680"/>
            <a:ext cx="4392488" cy="5904656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Tx/>
              <a:buChar char="-"/>
            </a:pP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ปรับปรุงระบบการประเมินโดยให้เป็นส่วนหนึ่งของการปฏิบัติงานครู</a:t>
            </a:r>
          </a:p>
          <a:p>
            <a:pPr marL="571500" indent="-571500">
              <a:buFontTx/>
              <a:buChar char="-"/>
            </a:pP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ปรับการประเมิน</a:t>
            </a:r>
            <a:b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 err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</a:t>
            </a: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ฐานะให้สอดคล้องกับผลสัมฤทธิ์ทางการเรียน</a:t>
            </a:r>
          </a:p>
        </p:txBody>
      </p:sp>
    </p:spTree>
    <p:extLst>
      <p:ext uri="{BB962C8B-B14F-4D97-AF65-F5344CB8AC3E}">
        <p14:creationId xmlns:p14="http://schemas.microsoft.com/office/powerpoint/2010/main" val="320585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71472" y="2312460"/>
            <a:ext cx="1214446" cy="10001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428992" y="2189141"/>
            <a:ext cx="1643074" cy="35719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สพฐ.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215206" y="2189141"/>
            <a:ext cx="1643074" cy="3571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โรงเรียน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575256"/>
            <a:ext cx="12144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600" b="1" dirty="0" smtClean="0">
                <a:latin typeface="Browallia New" pitchFamily="34" charset="-34"/>
                <a:cs typeface="Browallia New" pitchFamily="34" charset="-34"/>
              </a:rPr>
              <a:t>สมศ.</a:t>
            </a:r>
            <a:endParaRPr lang="en-GB" sz="2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215206" y="2643182"/>
            <a:ext cx="1643074" cy="3571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มหาวิทยาลัย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215206" y="3098278"/>
            <a:ext cx="1643074" cy="357190"/>
          </a:xfrm>
          <a:prstGeom prst="rect">
            <a:avLst/>
          </a:prstGeom>
          <a:solidFill>
            <a:srgbClr val="A85008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อาชีวะ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428992" y="2643182"/>
            <a:ext cx="1643074" cy="35719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สกอ.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428992" y="3086800"/>
            <a:ext cx="1643074" cy="357190"/>
          </a:xfrm>
          <a:prstGeom prst="rect">
            <a:avLst/>
          </a:prstGeom>
          <a:solidFill>
            <a:srgbClr val="5C732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rowallia New" pitchFamily="34" charset="-34"/>
                <a:cs typeface="Browallia New" pitchFamily="34" charset="-34"/>
              </a:rPr>
              <a:t>สอศ.</a:t>
            </a:r>
            <a:endParaRPr lang="en-GB" sz="2600" b="1" dirty="0">
              <a:solidFill>
                <a:schemeClr val="tx1">
                  <a:lumMod val="85000"/>
                  <a:lumOff val="1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286116" y="2117703"/>
            <a:ext cx="1928826" cy="138273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072330" y="2113613"/>
            <a:ext cx="1928826" cy="140907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ลูกศรเชื่อมต่อแบบตรง 16"/>
          <p:cNvCxnSpPr>
            <a:stCxn id="4" idx="3"/>
            <a:endCxn id="14" idx="1"/>
          </p:cNvCxnSpPr>
          <p:nvPr/>
        </p:nvCxnSpPr>
        <p:spPr>
          <a:xfrm flipV="1">
            <a:off x="1785918" y="2809071"/>
            <a:ext cx="1500198" cy="3455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stCxn id="14" idx="3"/>
            <a:endCxn id="15" idx="1"/>
          </p:cNvCxnSpPr>
          <p:nvPr/>
        </p:nvCxnSpPr>
        <p:spPr>
          <a:xfrm>
            <a:off x="5214942" y="2809071"/>
            <a:ext cx="1857388" cy="908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ตัวเชื่อมต่อโค้ง 23"/>
          <p:cNvCxnSpPr>
            <a:stCxn id="55" idx="1"/>
            <a:endCxn id="4" idx="3"/>
          </p:cNvCxnSpPr>
          <p:nvPr/>
        </p:nvCxnSpPr>
        <p:spPr>
          <a:xfrm rot="10800000" flipV="1">
            <a:off x="1785918" y="1785926"/>
            <a:ext cx="3500462" cy="1026600"/>
          </a:xfrm>
          <a:prstGeom prst="curvedConnector3">
            <a:avLst>
              <a:gd name="adj1" fmla="val 7740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ตัวเชื่อมต่อโค้ง 25"/>
          <p:cNvCxnSpPr>
            <a:stCxn id="55" idx="2"/>
            <a:endCxn id="14" idx="3"/>
          </p:cNvCxnSpPr>
          <p:nvPr/>
        </p:nvCxnSpPr>
        <p:spPr>
          <a:xfrm rot="5400000">
            <a:off x="5435610" y="2279639"/>
            <a:ext cx="308765" cy="750099"/>
          </a:xfrm>
          <a:prstGeom prst="curved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สี่เหลี่ยมผืนผ้า 54"/>
          <p:cNvSpPr/>
          <p:nvPr/>
        </p:nvSpPr>
        <p:spPr>
          <a:xfrm>
            <a:off x="5286380" y="1071546"/>
            <a:ext cx="1357322" cy="142876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คณะผู้เชี่ยวชาญปฏิรูประบบการประเมินและประกันฯ</a:t>
            </a:r>
            <a:endParaRPr lang="en-GB" sz="20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0" y="3357562"/>
            <a:ext cx="29289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สร้างมาตรฐานของสถานศึกษาที่มีคุณภาพ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*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th-TH" sz="24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Quality Codes / Criteria / Guidelines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342900" indent="-342900">
              <a:buAutoNum type="arabicPeriod"/>
            </a:pP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สร้างผู้ประเมินที่มีคุณภาพ</a:t>
            </a:r>
            <a:br>
              <a:rPr lang="th-TH" sz="2400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400" b="1" dirty="0" smtClean="0">
                <a:latin typeface="Browallia New" pitchFamily="34" charset="-34"/>
                <a:cs typeface="Browallia New" pitchFamily="34" charset="-34"/>
              </a:rPr>
              <a:t>Quality Inspectors</a:t>
            </a: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400" b="1" dirty="0" smtClean="0">
              <a:latin typeface="Browallia New" pitchFamily="34" charset="-34"/>
              <a:cs typeface="Browallia New" pitchFamily="34" charset="-34"/>
            </a:endParaRPr>
          </a:p>
          <a:p>
            <a:pPr marL="342900" indent="-342900">
              <a:buAutoNum type="arabicPeriod"/>
            </a:pPr>
            <a:endParaRPr lang="en-GB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44" y="-24"/>
            <a:ext cx="8858280" cy="55399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การปรับปรุงการประเมินและประกันคุณภาพการศึกษา</a:t>
            </a:r>
            <a:endParaRPr lang="en-GB" sz="30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000892" y="3571876"/>
            <a:ext cx="21431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ทำให้เกิดสถานศึกษาที่มีมาตรฐาน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จัดทำ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Self-assessment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2400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-32" y="6500834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* </a:t>
            </a:r>
            <a:r>
              <a:rPr lang="th-TH" sz="2000" i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พัฒนาร่วมกับกระทรวงศึกษาธิการ</a:t>
            </a:r>
            <a:endParaRPr lang="en-GB" sz="2000" i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25" name="สี่เหลี่ยมผืนผ้า 124"/>
          <p:cNvSpPr/>
          <p:nvPr/>
        </p:nvSpPr>
        <p:spPr>
          <a:xfrm>
            <a:off x="2500298" y="3515571"/>
            <a:ext cx="492922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spcBef>
                <a:spcPct val="20000"/>
              </a:spcBef>
              <a:defRPr/>
            </a:pP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ช่วย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เตรียมและสนับสนุน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สถานศึกษา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4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ให้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พร้อมรับการ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ประเมิน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:</a:t>
            </a: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	1) 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สื่อสารให้เกิดความเข้าใจใน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มาตรฐานของ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สถานศึกษาที่มี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คุณภาพ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2) 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สร้างความเข้าใจวิธีการประเมินแนวใหม่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sz="2400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peer review / expert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judgment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3</a:t>
            </a: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) 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การเขียนรายงานการประเมินตนเองแบบ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ใหม่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4) </a:t>
            </a:r>
            <a:r>
              <a:rPr lang="th-TH" sz="2400" dirty="0">
                <a:latin typeface="Browallia New" pitchFamily="34" charset="-34"/>
                <a:cs typeface="Browallia New" pitchFamily="34" charset="-34"/>
              </a:rPr>
              <a:t>ซ้อมการประเมิน </a:t>
            </a:r>
            <a:r>
              <a:rPr lang="en-US" sz="2400" dirty="0">
                <a:latin typeface="Browallia New" pitchFamily="34" charset="-34"/>
                <a:cs typeface="Browallia New" pitchFamily="34" charset="-34"/>
              </a:rPr>
              <a:t>(mock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assessment)</a:t>
            </a:r>
            <a:endParaRPr lang="en-GB" sz="2400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251520" y="692696"/>
            <a:ext cx="1357322" cy="583907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u="sng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ระยะที่ 1 ศึกษา</a:t>
            </a:r>
          </a:p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(พ.ย.58 – ม.ค.59)</a:t>
            </a:r>
            <a:endParaRPr lang="en-GB" sz="14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1774518" y="692696"/>
            <a:ext cx="1357322" cy="583907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u="sng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ระยะที่ 2 พัฒนา</a:t>
            </a:r>
          </a:p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(ก.พ.59 – เม.ย.59)</a:t>
            </a:r>
            <a:endParaRPr lang="en-GB" sz="14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3156783" y="692696"/>
            <a:ext cx="1631241" cy="583907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u="sng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ระยะที่ 3 </a:t>
            </a:r>
            <a:r>
              <a:rPr lang="en-US" sz="1800" b="1" u="sng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Test Run</a:t>
            </a:r>
            <a:endParaRPr lang="th-TH" sz="1800" b="1" u="sng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(พ.ค.59 – ก.ค.59)</a:t>
            </a:r>
            <a:endParaRPr lang="en-GB" sz="14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8" name="ตัวเชื่อมต่อตรง 7"/>
          <p:cNvCxnSpPr>
            <a:endCxn id="39" idx="6"/>
          </p:cNvCxnSpPr>
          <p:nvPr/>
        </p:nvCxnSpPr>
        <p:spPr>
          <a:xfrm flipV="1">
            <a:off x="395536" y="1336847"/>
            <a:ext cx="4176464" cy="392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วงรี 15"/>
          <p:cNvSpPr/>
          <p:nvPr/>
        </p:nvSpPr>
        <p:spPr>
          <a:xfrm>
            <a:off x="283440" y="1276603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1" name="วงรี 30"/>
          <p:cNvSpPr/>
          <p:nvPr/>
        </p:nvSpPr>
        <p:spPr>
          <a:xfrm>
            <a:off x="1417208" y="1268760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4" name="วงรี 33"/>
          <p:cNvSpPr/>
          <p:nvPr/>
        </p:nvSpPr>
        <p:spPr>
          <a:xfrm>
            <a:off x="1817336" y="1268760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6" name="วงรี 35"/>
          <p:cNvSpPr/>
          <p:nvPr/>
        </p:nvSpPr>
        <p:spPr>
          <a:xfrm>
            <a:off x="2929376" y="1268760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7" name="วงรี 36"/>
          <p:cNvSpPr/>
          <p:nvPr/>
        </p:nvSpPr>
        <p:spPr>
          <a:xfrm>
            <a:off x="3307776" y="1268760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9" name="วงรี 38"/>
          <p:cNvSpPr/>
          <p:nvPr/>
        </p:nvSpPr>
        <p:spPr>
          <a:xfrm>
            <a:off x="4459904" y="1268760"/>
            <a:ext cx="112096" cy="136173"/>
          </a:xfrm>
          <a:prstGeom prst="ellipse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9144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พ.ย.58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1169264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ม.ค.59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1582952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ก.พ.59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3" name="สี่เหลี่ยมผืนผ้า 42"/>
          <p:cNvSpPr/>
          <p:nvPr/>
        </p:nvSpPr>
        <p:spPr>
          <a:xfrm>
            <a:off x="2627784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เม.ย.59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4" name="สี่เหลี่ยมผืนผ้า 43"/>
          <p:cNvSpPr/>
          <p:nvPr/>
        </p:nvSpPr>
        <p:spPr>
          <a:xfrm>
            <a:off x="3131840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พ.ค.59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7" name="สี่เหลี่ยมผืนผ้า 46"/>
          <p:cNvSpPr/>
          <p:nvPr/>
        </p:nvSpPr>
        <p:spPr>
          <a:xfrm>
            <a:off x="4193600" y="1340768"/>
            <a:ext cx="594424" cy="37315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ก.ค.59</a:t>
            </a:r>
            <a:endParaRPr lang="en-GB" sz="1400" b="1" dirty="0">
              <a:solidFill>
                <a:srgbClr val="C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1" name="วงรี 20"/>
          <p:cNvSpPr/>
          <p:nvPr/>
        </p:nvSpPr>
        <p:spPr>
          <a:xfrm>
            <a:off x="3156783" y="1196752"/>
            <a:ext cx="569481" cy="5171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5826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5400000" flipH="1" flipV="1">
            <a:off x="4562452" y="-1917340"/>
            <a:ext cx="1800200" cy="7308304"/>
          </a:xfrm>
          <a:prstGeom prst="flowChartManualInput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7823" y="1416389"/>
            <a:ext cx="5414517" cy="510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3.5 ICT </a:t>
            </a: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เพื่อการศึกษา</a:t>
            </a:r>
          </a:p>
        </p:txBody>
      </p:sp>
    </p:spTree>
    <p:extLst>
      <p:ext uri="{BB962C8B-B14F-4D97-AF65-F5344CB8AC3E}">
        <p14:creationId xmlns:p14="http://schemas.microsoft.com/office/powerpoint/2010/main" val="181833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ตัวยึดเนื้อหา 7" descr="DLIT-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541338"/>
            <a:ext cx="4214812" cy="5956300"/>
          </a:xfrm>
        </p:spPr>
      </p:pic>
      <p:pic>
        <p:nvPicPr>
          <p:cNvPr id="26630" name="รูปภาพ 9" descr="35-DLTV-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571500"/>
            <a:ext cx="424973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190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100392" y="360000"/>
            <a:ext cx="756000" cy="756000"/>
            <a:chOff x="7920000" y="360000"/>
            <a:chExt cx="864000" cy="864000"/>
          </a:xfrm>
        </p:grpSpPr>
        <p:sp>
          <p:nvSpPr>
            <p:cNvPr id="10" name="Oval 9"/>
            <p:cNvSpPr/>
            <p:nvPr/>
          </p:nvSpPr>
          <p:spPr>
            <a:xfrm>
              <a:off x="7920000" y="360000"/>
              <a:ext cx="864000" cy="864000"/>
            </a:xfrm>
            <a:prstGeom prst="ellipse">
              <a:avLst/>
            </a:prstGeom>
            <a:solidFill>
              <a:srgbClr val="9476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prstClr val="white"/>
                </a:solidFill>
              </a:endParaRPr>
            </a:p>
          </p:txBody>
        </p:sp>
        <p:pic>
          <p:nvPicPr>
            <p:cNvPr id="13" name="Picture 2" descr="MOE Logo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000" y="468000"/>
              <a:ext cx="648000" cy="6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sp>
        <p:nvSpPr>
          <p:cNvPr id="14" name="Title 1"/>
          <p:cNvSpPr txBox="1">
            <a:spLocks/>
          </p:cNvSpPr>
          <p:nvPr/>
        </p:nvSpPr>
        <p:spPr>
          <a:xfrm>
            <a:off x="611560" y="355951"/>
            <a:ext cx="6696744" cy="760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2400" dirty="0" smtClean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การบูร</a:t>
            </a:r>
            <a:r>
              <a:rPr lang="th-TH" sz="2400" dirty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ณา</a:t>
            </a:r>
            <a:r>
              <a:rPr lang="th-TH" sz="2400" dirty="0" smtClean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การระบบ</a:t>
            </a:r>
            <a:r>
              <a:rPr lang="th-TH" sz="2400" dirty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สารสนเทศ</a:t>
            </a:r>
            <a:r>
              <a:rPr lang="th-TH" sz="2400" dirty="0" smtClean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เพื่อบริหารการศึกษา</a:t>
            </a:r>
            <a:endParaRPr lang="th-TH" sz="2400" dirty="0">
              <a:solidFill>
                <a:prstClr val="black"/>
              </a:solidFill>
              <a:effectLst>
                <a:glow rad="101600">
                  <a:srgbClr val="F9C55A">
                    <a:alpha val="60000"/>
                  </a:srgb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252000" y="359999"/>
            <a:ext cx="360000" cy="756000"/>
          </a:xfrm>
          <a:prstGeom prst="chevron">
            <a:avLst/>
          </a:prstGeom>
          <a:solidFill>
            <a:srgbClr val="F9C55A"/>
          </a:solidFill>
          <a:ln>
            <a:solidFill>
              <a:srgbClr val="947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2002" y="1123950"/>
            <a:ext cx="864117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th-TH" sz="2000" u="sng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“สร้างฐานข้อมูลกลางและสารสนเทศที่เป็นเอกภาพ”</a:t>
            </a:r>
            <a:endParaRPr lang="en-US" sz="2000" u="sng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1872978"/>
            <a:ext cx="2879880" cy="224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76872"/>
            <a:ext cx="2716363" cy="295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5461387"/>
            <a:ext cx="2319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(เชื่อมโยงกันและมีข้อมูลกลาง)</a:t>
            </a:r>
            <a:endParaRPr lang="th-TH" sz="20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141064"/>
            <a:ext cx="3034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u="sng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มีฐานข้อมูลกลาง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1.ข้อมูลนักเรียน นักศึกษา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2.ข้อมูลสถานศึกษา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3.ข้อมูลครูและบุคลากรทางการศึกษา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4.ข้อมูลบุคลากรอื่นๆ</a:t>
            </a:r>
            <a:endParaRPr 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699792" y="4076975"/>
            <a:ext cx="2232248" cy="64816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4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100392" y="360000"/>
            <a:ext cx="756000" cy="756000"/>
            <a:chOff x="7920000" y="360000"/>
            <a:chExt cx="864000" cy="864000"/>
          </a:xfrm>
        </p:grpSpPr>
        <p:sp>
          <p:nvSpPr>
            <p:cNvPr id="10" name="Oval 9"/>
            <p:cNvSpPr/>
            <p:nvPr/>
          </p:nvSpPr>
          <p:spPr>
            <a:xfrm>
              <a:off x="7920000" y="360000"/>
              <a:ext cx="864000" cy="864000"/>
            </a:xfrm>
            <a:prstGeom prst="ellipse">
              <a:avLst/>
            </a:prstGeom>
            <a:solidFill>
              <a:srgbClr val="9476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prstClr val="white"/>
                </a:solidFill>
              </a:endParaRPr>
            </a:p>
          </p:txBody>
        </p:sp>
        <p:pic>
          <p:nvPicPr>
            <p:cNvPr id="13" name="Picture 2" descr="MOE Logo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000" y="468000"/>
              <a:ext cx="648000" cy="6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sp>
        <p:nvSpPr>
          <p:cNvPr id="14" name="Title 1"/>
          <p:cNvSpPr txBox="1">
            <a:spLocks/>
          </p:cNvSpPr>
          <p:nvPr/>
        </p:nvSpPr>
        <p:spPr>
          <a:xfrm>
            <a:off x="611560" y="355951"/>
            <a:ext cx="6696744" cy="760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2400" dirty="0" smtClean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การบูร</a:t>
            </a:r>
            <a:r>
              <a:rPr lang="th-TH" sz="2400" dirty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ณาการระบบจัดการองค์</a:t>
            </a:r>
            <a:r>
              <a:rPr lang="th-TH" sz="2400" dirty="0" smtClean="0">
                <a:solidFill>
                  <a:prstClr val="black"/>
                </a:solidFill>
                <a:effectLst>
                  <a:glow rad="101600">
                    <a:srgbClr val="F9C55A"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ความรู้</a:t>
            </a:r>
            <a:endParaRPr lang="th-TH" sz="2400" dirty="0">
              <a:solidFill>
                <a:prstClr val="black"/>
              </a:solidFill>
              <a:effectLst>
                <a:glow rad="101600">
                  <a:srgbClr val="F9C55A">
                    <a:alpha val="60000"/>
                  </a:srgb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252000" y="359999"/>
            <a:ext cx="360000" cy="756000"/>
          </a:xfrm>
          <a:prstGeom prst="chevron">
            <a:avLst/>
          </a:prstGeom>
          <a:solidFill>
            <a:srgbClr val="F9C55A"/>
          </a:solidFill>
          <a:ln>
            <a:solidFill>
              <a:srgbClr val="9476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2002" y="1123950"/>
            <a:ext cx="864117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th-TH" sz="2000" u="sng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“เนื้อหาสาระเข้าถึงทุกช่องทางสื่อ ทุกรูปแบบ ทุกอุปกรณ์”</a:t>
            </a:r>
            <a:endParaRPr lang="en-US" sz="2000" u="sng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88" y="1728000"/>
            <a:ext cx="5220000" cy="44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82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16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1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เปอร์สเปคทีฟ">
  <a:themeElements>
    <a:clrScheme name="เปอร์สเปคทีฟ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แบบคลาสสิก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ปอร์สเปคทีฟ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4517</TotalTime>
  <Words>8291</Words>
  <Application>Microsoft Office PowerPoint</Application>
  <PresentationFormat>On-screen Show (4:3)</PresentationFormat>
  <Paragraphs>1624</Paragraphs>
  <Slides>140</Slides>
  <Notes>16</Notes>
  <HiddenSlides>2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140</vt:i4>
      </vt:variant>
    </vt:vector>
  </HeadingPairs>
  <TitlesOfParts>
    <vt:vector size="172" baseType="lpstr">
      <vt:lpstr>Arial</vt:lpstr>
      <vt:lpstr>Angsana New</vt:lpstr>
      <vt:lpstr>Helvetica Light</vt:lpstr>
      <vt:lpstr>Wingdings</vt:lpstr>
      <vt:lpstr>Tahoma</vt:lpstr>
      <vt:lpstr>Verdana</vt:lpstr>
      <vt:lpstr>Browallia New</vt:lpstr>
      <vt:lpstr>Cordia New</vt:lpstr>
      <vt:lpstr>BrowalliaUPC</vt:lpstr>
      <vt:lpstr>JasmineUPC</vt:lpstr>
      <vt:lpstr>Calibri Light</vt:lpstr>
      <vt:lpstr>AngsanaUPC</vt:lpstr>
      <vt:lpstr>Calibri</vt:lpstr>
      <vt:lpstr>TH SarabunPSK</vt:lpstr>
      <vt:lpstr>Office Theme</vt:lpstr>
      <vt:lpstr>เปอร์สเปคทีฟ</vt:lpstr>
      <vt:lpstr>2_ชุดรูปแบบของ Office</vt:lpstr>
      <vt:lpstr>12_Office Theme</vt:lpstr>
      <vt:lpstr>3_ชุดรูปแบบของ Office</vt:lpstr>
      <vt:lpstr>4_Office Theme</vt:lpstr>
      <vt:lpstr>1_Office Theme</vt:lpstr>
      <vt:lpstr>6_Office Theme</vt:lpstr>
      <vt:lpstr>8_Office Theme</vt:lpstr>
      <vt:lpstr>1_ชุดรูปแบบของ Office</vt:lpstr>
      <vt:lpstr>2_Office Theme</vt:lpstr>
      <vt:lpstr>3_Office Theme</vt:lpstr>
      <vt:lpstr>7_Office Theme</vt:lpstr>
      <vt:lpstr>ชุดรูปแบบของ Office</vt:lpstr>
      <vt:lpstr>9_Office Theme</vt:lpstr>
      <vt:lpstr>11_Office Theme</vt:lpstr>
      <vt:lpstr>14_Office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แผนการศึกษาอาเซียน 2559-2563 (THE ASEAN WORK PLAN ON EDUCATION 2016-2020)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Roadmap การพัฒนาหลักสูตรแกนกลางการศึกษาขั้นพื้นฐานแห่งชาติ</vt:lpstr>
      <vt:lpstr>เปรียบเทียบหลักสูตรแกนกลางการศึกษาขั้นพื้นฐาน พุทธศักราช ๒๕๕๑  กับ การบริหารจัดการหลักสูตรใหม่</vt:lpstr>
      <vt:lpstr>เปรียบเทียบหลักสูตรแกนกลางการศึกษาขั้นพื้นฐาน พุทธศักราช ๒๕๕๑  กับ การบริหารจัดการหลักสูตรใหม่ (ต่อ)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ระดับโรงเรียนสะเต็มศึกษา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ภาพรวมจุดเน้นยุทธศาสตร์มหาวิทยาลัยราชภัฏ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การขับเคลื่อนงาน กศน.ตามยุทธศาสตร์การปฏิรูปการศึกษา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กระทรวงศึกษาธิการ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policy30</dc:creator>
  <cp:lastModifiedBy>policy30</cp:lastModifiedBy>
  <cp:revision>303</cp:revision>
  <cp:lastPrinted>2016-06-01T03:58:06Z</cp:lastPrinted>
  <dcterms:created xsi:type="dcterms:W3CDTF">2016-04-20T05:34:03Z</dcterms:created>
  <dcterms:modified xsi:type="dcterms:W3CDTF">2016-06-01T04:09:25Z</dcterms:modified>
</cp:coreProperties>
</file>