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7" r:id="rId4"/>
    <p:sldId id="265" r:id="rId5"/>
    <p:sldId id="273" r:id="rId6"/>
    <p:sldId id="266" r:id="rId7"/>
    <p:sldId id="274" r:id="rId8"/>
    <p:sldId id="267" r:id="rId9"/>
    <p:sldId id="275" r:id="rId10"/>
    <p:sldId id="268" r:id="rId11"/>
    <p:sldId id="269" r:id="rId12"/>
    <p:sldId id="270" r:id="rId13"/>
    <p:sldId id="276" r:id="rId1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9" autoAdjust="0"/>
    <p:restoredTop sz="94660"/>
  </p:normalViewPr>
  <p:slideViewPr>
    <p:cSldViewPr>
      <p:cViewPr>
        <p:scale>
          <a:sx n="100" d="100"/>
          <a:sy n="100" d="100"/>
        </p:scale>
        <p:origin x="402" y="26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E928D-0C6B-4467-ABA7-44FFFD3B18EF}" type="datetimeFigureOut">
              <a:rPr lang="th-TH" smtClean="0"/>
              <a:pPr/>
              <a:t>18/08/53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809C2-E299-491D-A6EB-0B6AEE453C52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3000372"/>
            <a:ext cx="857256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                                             			  จัดทำโดย</a:t>
            </a: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                                             ว่าที่ร้อยโท จุมพล    ทาทอง</a:t>
            </a:r>
          </a:p>
          <a:p>
            <a:endParaRPr lang="th-TH" sz="3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กลุ่มสาระการงานอาชีพและเทคโนโลยี (ช่างอุตสาหรรม)</a:t>
            </a: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	             โรงเรียนสันทรายวิทยาคม</a:t>
            </a:r>
          </a:p>
          <a:p>
            <a:r>
              <a:rPr lang="th-TH" sz="3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              อำเภอสันทราย      จังหวัดเชียงใหม่</a:t>
            </a:r>
            <a:endParaRPr lang="th-TH" sz="3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428596" y="815967"/>
            <a:ext cx="9415442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th-TH" sz="6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Browallia New" pitchFamily="34" charset="-34"/>
                <a:cs typeface="Browallia New" pitchFamily="34" charset="-34"/>
              </a:rPr>
              <a:t>ตำแหน่งท่าเชื่อมของงานเชื่อมไฟฟ้า</a:t>
            </a:r>
            <a:endParaRPr lang="th-TH" sz="6000" b="1" cap="all" dirty="0">
              <a:ln w="0"/>
              <a:solidFill>
                <a:schemeClr val="tx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636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มุมลวดเชื่อมสำหรับการเชื่อมท่าตั้ง  ถ้าเป็นการเชื่อมขึ้นมุมลวดเชื่อมจะทำมุมกับแนวระดับ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10-15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 ส่วนการเชื่อมลงมุมลวดเชื่อมจะทำมุมกับแนวระดับ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15-30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 การส่ายลวดเชื่อมจะไม่ส่ายลวดหรือส่ายจะโตมากน้อยขึ้นอยู่กับลักษณะงาน  ลักษณะรอยต่อหรือชนิดของแนวเชื่อมนั้นๆด้วย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928794" y="3857628"/>
            <a:ext cx="557216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การเชื่อมแนวตำแหน่งท่าตั้ง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[Vertical  welding]</a:t>
            </a:r>
          </a:p>
          <a:p>
            <a:pPr algn="ctr"/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การเชื่อมลง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</a:t>
            </a:r>
            <a:r>
              <a:rPr lang="en-US" b="1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Downword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]</a:t>
            </a:r>
          </a:p>
        </p:txBody>
      </p:sp>
      <p:pic>
        <p:nvPicPr>
          <p:cNvPr id="6" name="Picture 5" descr="15-08-10-1414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571480"/>
            <a:ext cx="4929222" cy="3107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643174" y="228599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แนวระดับ</a:t>
            </a:r>
            <a:endParaRPr lang="th-TH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3071810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      มุม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60-75 </a:t>
            </a:r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องศา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</a:t>
            </a:r>
            <a:endParaRPr lang="th-TH" sz="3200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357686" y="3500438"/>
            <a:ext cx="428628" cy="71438"/>
          </a:xfrm>
          <a:custGeom>
            <a:avLst/>
            <a:gdLst>
              <a:gd name="connsiteX0" fmla="*/ 0 w 858129"/>
              <a:gd name="connsiteY0" fmla="*/ 0 h 759655"/>
              <a:gd name="connsiteX1" fmla="*/ 281354 w 858129"/>
              <a:gd name="connsiteY1" fmla="*/ 562707 h 759655"/>
              <a:gd name="connsiteX2" fmla="*/ 858129 w 858129"/>
              <a:gd name="connsiteY2" fmla="*/ 759655 h 7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8129" h="759655">
                <a:moveTo>
                  <a:pt x="0" y="0"/>
                </a:moveTo>
                <a:cubicBezTo>
                  <a:pt x="69166" y="218049"/>
                  <a:pt x="138332" y="436098"/>
                  <a:pt x="281354" y="562707"/>
                </a:cubicBezTo>
                <a:cubicBezTo>
                  <a:pt x="424376" y="689316"/>
                  <a:pt x="641252" y="724485"/>
                  <a:pt x="858129" y="759655"/>
                </a:cubicBezTo>
              </a:path>
            </a:pathLst>
          </a:custGeom>
          <a:ln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4393802" y="3250801"/>
            <a:ext cx="78502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71736" y="2786058"/>
            <a:ext cx="435771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0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4.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การเชื่อมแนวตำแหน่งท่าเหนือศีรษะ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[Overhead welding]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ตำแหน่งท่าเหนือศีรษะ  เป็นอีกตำแหน่งท่าหนึ่งในสี่ท่าของการเชื่อม  ซึ่งเชื่อมได้ยากกว่าตำแหน่งท่าอื่นๆ  เพราะขณะเชื่อมถ้าช่างเชื่อมควบคุมน้ำโลหะเชื่อมได้ไม่ดีพอ  จะทำให้น้ำโลหะแนวเชื่อมที่กำลังหลอมเหลวตกลงมาเนื่องจากแรงดึงดูดของโลก  หรืออาจทำให้ชิ้นงานทะลุได้ง่าย  ถ้าตั้งกระแสไฟแรงเกินไปและใช้เทคนิคการเชื่อมที่ไม่ถูกต้อง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3071810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ลักษณะการยืนเชื่อมในตำแหน่งท่าเหนือศีรษะ  ซึ่งควรยืนเยื้องห่างจากรอยเชื่อมพอประมาณ  และเพื่อความสะดวกควรนำสายเชื่อมพาดบ่า  เพราะจะทำให้การเคลื่อนไหวดีขึ้น  ส่วนการนั่งเชื่อม  ควรนั่งในตำแหน่งที่เหมาะสม  มั่นคง  วางสายเชื่อมไว้บนเข่าหรือขา  วางแขนไว้บนโต๊ะหรือในที่ที่เหมาะสมตามความสะดวกในการเชื่อม</a:t>
            </a:r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endParaRPr lang="th-TH" sz="2400" dirty="0"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714884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มุมลวดเชื่อมสำหรับท่าเหนือศีรษะ  ลวดเชื่อมจะทำมุม 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10-15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 องศา กับเส้นแนวดิ่งซึ่งตั้งฉากกับแนวเชื่อม  ส่วนมุมด้านข้าง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90 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 อันตรายจากการเชื่อมในตำแหน่งท่านี้มีมาก  เพราะขณะเชื่อมสะเก็ดเม็ดโลหะหลอมเหลวที่เกิดจากการอาร์คหรือน้ำโลหะที่กำลังหลอมเหลวอาจจะกระเด็นออกมาหรือหยดลงไปโดนช่างเชื่อมได้  ฉะนั้นการเชื่อมในตำแหน่งท่านี้จำเป็นจะต้องสวมอุปกรณ์ป้องกันอันตรายจากสิ่งเหล่านี้ทุกครั้ง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71604" y="4071942"/>
            <a:ext cx="642942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การเชื่อมแนวตำแหน่งท่าเหนือศีรษะ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[Overhead welding]</a:t>
            </a:r>
          </a:p>
        </p:txBody>
      </p:sp>
      <p:pic>
        <p:nvPicPr>
          <p:cNvPr id="6" name="Picture 5" descr="15-08-10-1459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571480"/>
            <a:ext cx="4500562" cy="3375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Connector 7"/>
          <p:cNvCxnSpPr/>
          <p:nvPr/>
        </p:nvCxnSpPr>
        <p:spPr>
          <a:xfrm rot="5400000">
            <a:off x="4178694" y="3321446"/>
            <a:ext cx="121444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4768948" y="3685735"/>
            <a:ext cx="829994" cy="196948"/>
          </a:xfrm>
          <a:custGeom>
            <a:avLst/>
            <a:gdLst>
              <a:gd name="connsiteX0" fmla="*/ 0 w 829994"/>
              <a:gd name="connsiteY0" fmla="*/ 0 h 196948"/>
              <a:gd name="connsiteX1" fmla="*/ 464234 w 829994"/>
              <a:gd name="connsiteY1" fmla="*/ 182880 h 196948"/>
              <a:gd name="connsiteX2" fmla="*/ 829994 w 829994"/>
              <a:gd name="connsiteY2" fmla="*/ 84407 h 19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9994" h="196948">
                <a:moveTo>
                  <a:pt x="0" y="0"/>
                </a:moveTo>
                <a:cubicBezTo>
                  <a:pt x="162951" y="84406"/>
                  <a:pt x="325902" y="168812"/>
                  <a:pt x="464234" y="182880"/>
                </a:cubicBezTo>
                <a:cubicBezTo>
                  <a:pt x="602566" y="196948"/>
                  <a:pt x="716280" y="140677"/>
                  <a:pt x="829994" y="84407"/>
                </a:cubicBezTo>
              </a:path>
            </a:pathLst>
          </a:custGeom>
          <a:ln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5000628" y="3214686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มุม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10-15 </a:t>
            </a:r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องศา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</a:t>
            </a:r>
            <a:endParaRPr lang="th-TH" sz="3200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57752" y="357166"/>
            <a:ext cx="4286248" cy="2286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Cloud Callout 3"/>
          <p:cNvSpPr/>
          <p:nvPr/>
        </p:nvSpPr>
        <p:spPr>
          <a:xfrm>
            <a:off x="4929190" y="571480"/>
            <a:ext cx="3786214" cy="1785950"/>
          </a:xfrm>
          <a:prstGeom prst="cloudCallout">
            <a:avLst>
              <a:gd name="adj1" fmla="val -56386"/>
              <a:gd name="adj2" fmla="val 397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/>
          <p:cNvSpPr txBox="1"/>
          <p:nvPr/>
        </p:nvSpPr>
        <p:spPr>
          <a:xfrm>
            <a:off x="5715008" y="1000108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chemeClr val="bg1"/>
                </a:solidFill>
                <a:latin typeface="DilleniaUPC" pitchFamily="18" charset="-34"/>
                <a:cs typeface="DilleniaUPC" pitchFamily="18" charset="-34"/>
              </a:rPr>
              <a:t>สวัสดีครับ..</a:t>
            </a:r>
            <a:endParaRPr lang="th-TH" sz="4400" b="1" dirty="0">
              <a:solidFill>
                <a:schemeClr val="bg1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8" y="142852"/>
            <a:ext cx="2786050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532" y="4143380"/>
            <a:ext cx="9415442" cy="147002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th-TH" sz="6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Browallia New" pitchFamily="34" charset="-34"/>
                <a:cs typeface="Browallia New" pitchFamily="34" charset="-34"/>
              </a:rPr>
              <a:t>ตำแหน่งท่าเชื่อมของงานเชื่อมไฟฟ้า</a:t>
            </a:r>
            <a:endParaRPr lang="th-TH" sz="6000" b="1" cap="all" dirty="0">
              <a:ln w="0"/>
              <a:solidFill>
                <a:schemeClr val="tx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57158" y="5427676"/>
            <a:ext cx="81439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57422" y="5406110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             </a:t>
            </a:r>
            <a:r>
              <a:rPr lang="th-TH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142984"/>
            <a:ext cx="735811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</a:t>
            </a:r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เชื่อมไฟฟ้า</a:t>
            </a:r>
            <a:endParaRPr lang="th-TH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  <a:p>
            <a:r>
              <a:rPr lang="th-TH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ตำแหน่งหรือท่าต่างๆในการ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เชื่อมไฟฟ้าเป็น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รื่องจำเป็นอีกเรื่องหนึ่งที่ช่างเชื่อมจะต้องศึกษาเรียนรู้และฝึกปฏิบัติในการเชื่อมตำแหน่งท่านั้นๆ ให้ได้แนวเชื่อมที่สมบูรณ์ถูกต้อง  โดยเฉพาะการวางตำแหน่งมุมลวดเชื่อม  ระยะอาร์ค  และการปรับตั้งกระแสไฟฟ้า ท่า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เชื่อมไฟฟ้าพื้นฐาน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ทั่วไปมี 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4 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 คือ</a:t>
            </a:r>
          </a:p>
          <a:p>
            <a:r>
              <a:rPr lang="th-TH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1. 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ตำแหน่งท่าราบ 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[Flat position]</a:t>
            </a:r>
          </a:p>
          <a:p>
            <a:r>
              <a:rPr lang="th-TH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2. 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ตำแหน่งท่าขนานนอน 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[Horizontal position]</a:t>
            </a:r>
          </a:p>
          <a:p>
            <a:r>
              <a:rPr lang="en-US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3. 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ตำแหน่งท่าตั้ง 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[Vertical position]</a:t>
            </a:r>
          </a:p>
          <a:p>
            <a:r>
              <a:rPr lang="th-TH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4.</a:t>
            </a:r>
            <a:r>
              <a:rPr lang="th-TH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ตำแหน่งท่าเหนือศีรษะ </a:t>
            </a:r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[Overhead position]</a:t>
            </a:r>
            <a:endParaRPr lang="th-TH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857232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การเชื่อมแนวตำแหน่งท่าราบ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[Flat welding]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ท่าราบ  เป็นตำแหน่งท่าเชื่อมที่ชิ้นงานหรือรอยต่อของชิ้นงานวางอยู่ในระดับเดียวกับพื้นราบ  เป็นท่าเชื่อมที่นิยมใช้กันมาก  เชื่อมได้ง่ายกว่าตำแหน่งท่าอื่น  ได้งานเชื่อมที่มีประสิทธิภาพและรวดเร็วกว่า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714620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มุมลวดเชื่อมสำหรับเชื่อมท่าราบ  เริ่มด้วยการจับลวดเชื่อมให้ตรง  ทำมุม 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90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องศากับผิวหน้าของชิ้นงานที่จะเชื่อม  แล้วเอียงไปในทิศทางการเดินลวดเชื่อม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15-30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องศา กับแนวตั้งส่วนมุมด้านข้าง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90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มุมของลวดเชื่อมจะไม่มีการกำหนดที่แน่นอน  เพราะจะขึ้นอยู่กับกระแสไฟเชื่อม  ความหนาข</a:t>
            </a:r>
            <a:r>
              <a:rPr lang="th-TH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งโลหะชิ้นงาน  และเทคนิคการเชื่อมของแต่ละคน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71670" y="5643578"/>
            <a:ext cx="500066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การเชื่อมแนวตำแหน่งท่าราบ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[Flat welding]</a:t>
            </a:r>
            <a:endParaRPr lang="th-TH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Picture 6" descr="15-08-10-1408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1071546"/>
            <a:ext cx="5429256" cy="4071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rc 11"/>
          <p:cNvSpPr/>
          <p:nvPr/>
        </p:nvSpPr>
        <p:spPr>
          <a:xfrm>
            <a:off x="1643042" y="2143116"/>
            <a:ext cx="3429024" cy="2071702"/>
          </a:xfrm>
          <a:prstGeom prst="arc">
            <a:avLst>
              <a:gd name="adj1" fmla="val 15547388"/>
              <a:gd name="adj2" fmla="val 450025"/>
            </a:avLst>
          </a:prstGeom>
          <a:ln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3929058" y="157161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มุม</a:t>
            </a:r>
            <a:r>
              <a:rPr lang="en-US" sz="36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100-110 </a:t>
            </a:r>
            <a:r>
              <a:rPr lang="th-TH" sz="36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องศา</a:t>
            </a:r>
            <a:r>
              <a:rPr lang="en-US" sz="36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</a:t>
            </a:r>
            <a:endParaRPr lang="th-TH" sz="3600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14" name="Arc 13"/>
          <p:cNvSpPr/>
          <p:nvPr/>
        </p:nvSpPr>
        <p:spPr>
          <a:xfrm>
            <a:off x="2857488" y="1643050"/>
            <a:ext cx="1643074" cy="3286148"/>
          </a:xfrm>
          <a:prstGeom prst="arc">
            <a:avLst>
              <a:gd name="adj1" fmla="val 5249650"/>
              <a:gd name="adj2" fmla="val 14421239"/>
            </a:avLst>
          </a:prstGeom>
          <a:ln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TextBox 14"/>
          <p:cNvSpPr txBox="1"/>
          <p:nvPr/>
        </p:nvSpPr>
        <p:spPr>
          <a:xfrm>
            <a:off x="2071670" y="285749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มุม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90 </a:t>
            </a:r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องศา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</a:t>
            </a:r>
            <a:endParaRPr lang="th-TH" sz="3200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964645" y="4107661"/>
            <a:ext cx="1714512" cy="214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29058" y="3357562"/>
            <a:ext cx="257176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928670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ท่านอนขนาน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[Horizontal  welding]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ระดับ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หรือท่า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นอน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ขนาน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เป็น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ท่าเชื่อมที่เชื่อมได้ค่อนข้างยากท่าหนึ่ง  เพราะช่างเชื่อมจะต้องควบคุมน้ำโลหะหลอมเหลวแนวเชื่อมให้ได้  เพื่อไม่ให้ไหลย้อยลง  มุมลวดเชื่อมควรให้อยู่ต่ำจากแนวระดับประมาณ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10-20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และมุมที่ทำกับทิศทางการเดินลวดเชื่อมประมาณ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20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องศา ออกจากแนวระดับ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000372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ดังที่ได้กล่าวมาแล้วในการเชื่อมตำแหน่งท่านี้ ต้องระวังแนวเชื่อมเกิดการไหลย้อยลงมา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[Sagging]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ซึ่งจะเป็นเหตุให้เกิดรอยแหว่งที่ขอบของแนวเชื่อมด้านบน  และจะเกิดน้ำโลหะไหลย้อยลงมาเลยขอบของแนวเชื่อมด้านล่าง  ฉะนั้นการเชื่อมในตำแหน่ง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ท่านอนขนานนี้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ควรจะให้ระยะห่างของการอาร์คสั้นๆเพื่อหลีกเลี่ยงการเกิดการไหลย้อยลงมากับแนวเชื่อม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71604" y="5572140"/>
            <a:ext cx="642942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</a:t>
            </a:r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ท่านอนขนาน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[Horizontal  welding]</a:t>
            </a:r>
            <a:endParaRPr lang="th-TH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Picture 6" descr="15-08-10-1412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1285860"/>
            <a:ext cx="5214942" cy="3911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285984" y="4643446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            มุม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70 - 80 </a:t>
            </a:r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องศา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</a:t>
            </a:r>
            <a:endParaRPr lang="th-TH" sz="3200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57422" y="3500438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แนวระดับ</a:t>
            </a:r>
            <a:endParaRPr lang="th-TH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48" name="Arc 47"/>
          <p:cNvSpPr/>
          <p:nvPr/>
        </p:nvSpPr>
        <p:spPr>
          <a:xfrm>
            <a:off x="3286116" y="3571876"/>
            <a:ext cx="3429024" cy="1500198"/>
          </a:xfrm>
          <a:prstGeom prst="arc">
            <a:avLst>
              <a:gd name="adj1" fmla="val 974693"/>
              <a:gd name="adj2" fmla="val 3531779"/>
            </a:avLst>
          </a:prstGeom>
          <a:ln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52" name="Straight Connector 51"/>
          <p:cNvCxnSpPr/>
          <p:nvPr/>
        </p:nvCxnSpPr>
        <p:spPr>
          <a:xfrm rot="5400000">
            <a:off x="4644232" y="4428338"/>
            <a:ext cx="157163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428860" y="3500438"/>
            <a:ext cx="4857784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85794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3.</a:t>
            </a:r>
            <a:r>
              <a:rPr lang="th-TH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การเชื่อมแนวตำแหน่งท่าตั้ง </a:t>
            </a:r>
            <a:r>
              <a:rPr lang="en-US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[Vertical  welding]</a:t>
            </a:r>
          </a:p>
          <a:p>
            <a:r>
              <a:rPr lang="en-US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ตำแหน่งท่าตั้ง  เป็นท่าเชื่อมอีกท่าหนึ่งซึ่งนิยมใช้เชื่อมกันมาก  แม้จะเชื่อมได้ค่อนข้างยาก  เพราะเชื่อมหรือจุดตำแหน่งที่จะเชื่อมบางงานไม่สามารถที่จะนำมาวางในตำแหน่งท่าราบได้ เช่น  พวกงานโครงสร้างต่างๆ งานการต่อเรือ  ท่อน้ำ  และเครื่องจักร เป็นต้น</a:t>
            </a:r>
          </a:p>
          <a:p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786058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Browallia New" pitchFamily="34" charset="-34"/>
                <a:cs typeface="Browallia New" pitchFamily="34" charset="-34"/>
              </a:rPr>
              <a:t>	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ตำแหน่งท่าตั้งมีทั้งการเชื่อมขึ้น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Upward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]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และเชื่อมลง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Downward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]</a:t>
            </a:r>
            <a:r>
              <a:rPr lang="th-TH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การเชื่อมขึ้นนิยมใช้เชื่อมกันมาก  เพราะความร้อนทำให้น้ำโลหะลวดเชื่อมสามารถซึกลึกเข้าไปในเนื้อโลหะชิ้นงานได้ดี  เหมาะกับการเชื่อมโลหะชิ้นงานหนา  ขนาดตั้งแต่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¼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 นิ้วขึ้นไป  จะได้แนวเชื่อมที่แข็งแรง  ส่วนการเชื่อมลงเหมาะกับงานเชื่อมโลหะแผ่นบางถึง </a:t>
            </a:r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3/16 </a:t>
            </a:r>
            <a:r>
              <a:rPr lang="th-TH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นิ้ว หรือใช้เชื่อมท่อบางต่างๆ โดยการเชื่องลงจะเชื่อมได้เร็วกว่าเชื่อมขึ้น	</a:t>
            </a:r>
            <a:endParaRPr lang="th-TH" sz="24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70000" contrast="-70000"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6380" y="5927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latin typeface="Browallia New" pitchFamily="34" charset="-34"/>
                <a:cs typeface="Browallia New" pitchFamily="34" charset="-34"/>
              </a:rPr>
              <a:t>กลุ่มสาระการงานอาชีพและเทคโนโลยี (ช่างอุตสาหกรรม)</a:t>
            </a:r>
            <a:endParaRPr lang="th-TH" sz="1800" dirty="0"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1071538" y="357166"/>
            <a:ext cx="78581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00232" y="5286388"/>
            <a:ext cx="557216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การเชื่อมแนวตำแหน่งท่าตั้ง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[Vertical  welding]</a:t>
            </a:r>
          </a:p>
          <a:p>
            <a:pPr algn="ctr"/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การเชื่อมขึ้น </a:t>
            </a:r>
            <a:r>
              <a:rPr lang="en-US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rowallia New" pitchFamily="34" charset="-34"/>
                <a:cs typeface="Browallia New" pitchFamily="34" charset="-34"/>
              </a:rPr>
              <a:t>[Upword]</a:t>
            </a:r>
          </a:p>
        </p:txBody>
      </p:sp>
      <p:pic>
        <p:nvPicPr>
          <p:cNvPr id="8" name="Picture 7" descr="15-08-10-1414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142984"/>
            <a:ext cx="5214942" cy="3911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285984" y="228599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แนวระดับ</a:t>
            </a:r>
            <a:endParaRPr lang="th-TH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3570" y="3714752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มุม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90 </a:t>
            </a:r>
            <a:r>
              <a:rPr lang="th-TH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องศา</a:t>
            </a:r>
            <a:r>
              <a:rPr lang="en-US" sz="3200" b="1" dirty="0" smtClean="0">
                <a:solidFill>
                  <a:srgbClr val="FF0000"/>
                </a:solidFill>
                <a:latin typeface="DilleniaUPC" pitchFamily="18" charset="-34"/>
                <a:cs typeface="DilleniaUPC" pitchFamily="18" charset="-34"/>
              </a:rPr>
              <a:t> </a:t>
            </a:r>
            <a:endParaRPr lang="th-TH" sz="3200" b="1" dirty="0">
              <a:solidFill>
                <a:srgbClr val="FF0000"/>
              </a:solidFill>
              <a:latin typeface="DilleniaUPC" pitchFamily="18" charset="-34"/>
              <a:cs typeface="DilleniaUPC" pitchFamily="18" charset="-34"/>
            </a:endParaRPr>
          </a:p>
        </p:txBody>
      </p:sp>
      <p:sp>
        <p:nvSpPr>
          <p:cNvPr id="17" name="Arc 16"/>
          <p:cNvSpPr/>
          <p:nvPr/>
        </p:nvSpPr>
        <p:spPr>
          <a:xfrm>
            <a:off x="3643306" y="1643050"/>
            <a:ext cx="2428892" cy="2428892"/>
          </a:xfrm>
          <a:prstGeom prst="arc">
            <a:avLst>
              <a:gd name="adj1" fmla="val 21512008"/>
              <a:gd name="adj2" fmla="val 5543160"/>
            </a:avLst>
          </a:prstGeom>
          <a:ln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1" name="Straight Connector 20"/>
          <p:cNvCxnSpPr>
            <a:endCxn id="8" idx="2"/>
          </p:cNvCxnSpPr>
          <p:nvPr/>
        </p:nvCxnSpPr>
        <p:spPr>
          <a:xfrm rot="16200000" flipH="1">
            <a:off x="3420066" y="3652239"/>
            <a:ext cx="2768199" cy="357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285984" y="2214554"/>
            <a:ext cx="500066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282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ตำแหน่งท่าเชื่อมของงานเชื่อมไฟฟ้า</vt:lpstr>
      <vt:lpstr>ตำแหน่งท่าเชื่อมของงานเชื่อมไฟฟ้า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TOSHIBA</cp:lastModifiedBy>
  <cp:revision>35</cp:revision>
  <dcterms:created xsi:type="dcterms:W3CDTF">2010-08-15T03:24:17Z</dcterms:created>
  <dcterms:modified xsi:type="dcterms:W3CDTF">2010-08-18T02:52:23Z</dcterms:modified>
</cp:coreProperties>
</file>