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5" r:id="rId3"/>
    <p:sldId id="257" r:id="rId4"/>
    <p:sldId id="258" r:id="rId5"/>
    <p:sldId id="266" r:id="rId6"/>
    <p:sldId id="260" r:id="rId7"/>
    <p:sldId id="267" r:id="rId8"/>
    <p:sldId id="261" r:id="rId9"/>
    <p:sldId id="268" r:id="rId10"/>
    <p:sldId id="262" r:id="rId11"/>
    <p:sldId id="269" r:id="rId12"/>
    <p:sldId id="263" r:id="rId13"/>
    <p:sldId id="264" r:id="rId14"/>
    <p:sldId id="270" r:id="rId15"/>
    <p:sldId id="271" r:id="rId16"/>
  </p:sldIdLst>
  <p:sldSz cx="9144000" cy="6858000" type="screen4x3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390" y="16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3E0D2-46DA-4337-B138-48D291BF4674}" type="datetimeFigureOut">
              <a:rPr lang="th-TH" smtClean="0"/>
              <a:pPr/>
              <a:t>18/08/53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23642-CAE7-4CC6-ABA5-ED2974D353D1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3E0D2-46DA-4337-B138-48D291BF4674}" type="datetimeFigureOut">
              <a:rPr lang="th-TH" smtClean="0"/>
              <a:pPr/>
              <a:t>18/08/53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23642-CAE7-4CC6-ABA5-ED2974D353D1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3E0D2-46DA-4337-B138-48D291BF4674}" type="datetimeFigureOut">
              <a:rPr lang="th-TH" smtClean="0"/>
              <a:pPr/>
              <a:t>18/08/53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23642-CAE7-4CC6-ABA5-ED2974D353D1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3E0D2-46DA-4337-B138-48D291BF4674}" type="datetimeFigureOut">
              <a:rPr lang="th-TH" smtClean="0"/>
              <a:pPr/>
              <a:t>18/08/53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23642-CAE7-4CC6-ABA5-ED2974D353D1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3E0D2-46DA-4337-B138-48D291BF4674}" type="datetimeFigureOut">
              <a:rPr lang="th-TH" smtClean="0"/>
              <a:pPr/>
              <a:t>18/08/53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23642-CAE7-4CC6-ABA5-ED2974D353D1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3E0D2-46DA-4337-B138-48D291BF4674}" type="datetimeFigureOut">
              <a:rPr lang="th-TH" smtClean="0"/>
              <a:pPr/>
              <a:t>18/08/53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23642-CAE7-4CC6-ABA5-ED2974D353D1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3E0D2-46DA-4337-B138-48D291BF4674}" type="datetimeFigureOut">
              <a:rPr lang="th-TH" smtClean="0"/>
              <a:pPr/>
              <a:t>18/08/53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23642-CAE7-4CC6-ABA5-ED2974D353D1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3E0D2-46DA-4337-B138-48D291BF4674}" type="datetimeFigureOut">
              <a:rPr lang="th-TH" smtClean="0"/>
              <a:pPr/>
              <a:t>18/08/53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23642-CAE7-4CC6-ABA5-ED2974D353D1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3E0D2-46DA-4337-B138-48D291BF4674}" type="datetimeFigureOut">
              <a:rPr lang="th-TH" smtClean="0"/>
              <a:pPr/>
              <a:t>18/08/53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23642-CAE7-4CC6-ABA5-ED2974D353D1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3E0D2-46DA-4337-B138-48D291BF4674}" type="datetimeFigureOut">
              <a:rPr lang="th-TH" smtClean="0"/>
              <a:pPr/>
              <a:t>18/08/53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23642-CAE7-4CC6-ABA5-ED2974D353D1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3E0D2-46DA-4337-B138-48D291BF4674}" type="datetimeFigureOut">
              <a:rPr lang="th-TH" smtClean="0"/>
              <a:pPr/>
              <a:t>18/08/53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23642-CAE7-4CC6-ABA5-ED2974D353D1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53E0D2-46DA-4337-B138-48D291BF4674}" type="datetimeFigureOut">
              <a:rPr lang="th-TH" smtClean="0"/>
              <a:pPr/>
              <a:t>18/08/53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223642-CAE7-4CC6-ABA5-ED2974D353D1}" type="slidenum">
              <a:rPr lang="th-TH" smtClean="0"/>
              <a:pPr/>
              <a:t>‹#›</a:t>
            </a:fld>
            <a:endParaRPr lang="th-T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6000"/>
            <a:lum/>
          </a:blip>
          <a:srcRect/>
          <a:stretch>
            <a:fillRect t="-28000" b="-2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7158" y="3000372"/>
            <a:ext cx="8572560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Browallia New" pitchFamily="34" charset="-34"/>
                <a:cs typeface="Browallia New" pitchFamily="34" charset="-34"/>
              </a:rPr>
              <a:t>                                               			  จัดทำโดย</a:t>
            </a:r>
          </a:p>
          <a:p>
            <a:r>
              <a:rPr lang="th-TH" sz="3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Browallia New" pitchFamily="34" charset="-34"/>
                <a:cs typeface="Browallia New" pitchFamily="34" charset="-34"/>
              </a:rPr>
              <a:t>                                               ว่าที่ร้อยโท จุมพล    ทาทอง</a:t>
            </a:r>
          </a:p>
          <a:p>
            <a:endParaRPr lang="th-TH" sz="38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Browallia New" pitchFamily="34" charset="-34"/>
              <a:cs typeface="Browallia New" pitchFamily="34" charset="-34"/>
            </a:endParaRPr>
          </a:p>
          <a:p>
            <a:r>
              <a:rPr lang="th-TH" sz="3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Browallia New" pitchFamily="34" charset="-34"/>
                <a:cs typeface="Browallia New" pitchFamily="34" charset="-34"/>
              </a:rPr>
              <a:t>  กลุ่มสาระการงานอาชีพและเทคโนโลยี (ช่างอุตสาหรรม)</a:t>
            </a:r>
          </a:p>
          <a:p>
            <a:r>
              <a:rPr lang="th-TH" sz="3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Browallia New" pitchFamily="34" charset="-34"/>
                <a:cs typeface="Browallia New" pitchFamily="34" charset="-34"/>
              </a:rPr>
              <a:t>	              โรงเรียนสันทรายวิทยาคม </a:t>
            </a:r>
          </a:p>
          <a:p>
            <a:r>
              <a:rPr lang="th-TH" sz="3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Browallia New" pitchFamily="34" charset="-34"/>
                <a:cs typeface="Browallia New" pitchFamily="34" charset="-34"/>
              </a:rPr>
              <a:t>                อำเภอสันทราย     จังหวัดเชียงใหม่</a:t>
            </a:r>
            <a:endParaRPr lang="th-TH" sz="3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Browallia New" pitchFamily="34" charset="-34"/>
              <a:cs typeface="Browallia New" pitchFamily="34" charset="-34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428596" y="815967"/>
            <a:ext cx="9415442" cy="1470025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l"/>
            <a:r>
              <a:rPr lang="th-TH" sz="6000" b="1" cap="all" dirty="0" smtClean="0">
                <a:ln w="0"/>
                <a:solidFill>
                  <a:schemeClr val="tx2">
                    <a:lumMod val="50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reflection blurRad="12700" stA="50000" endPos="50000" dist="5000" dir="5400000" sy="-100000" rotWithShape="0"/>
                </a:effectLst>
                <a:latin typeface="Browallia New" pitchFamily="34" charset="-34"/>
                <a:cs typeface="Browallia New" pitchFamily="34" charset="-34"/>
              </a:rPr>
              <a:t>การออกแบบรอยต่องานเชื่อมไฟฟ้า</a:t>
            </a:r>
            <a:endParaRPr lang="th-TH" sz="6000" b="1" cap="all" dirty="0">
              <a:ln w="0"/>
              <a:solidFill>
                <a:schemeClr val="tx2">
                  <a:lumMod val="50000"/>
                </a:schemeClr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  <a:reflection blurRad="12700" stA="50000" endPos="50000" dist="5000" dir="5400000" sy="-100000" rotWithShape="0"/>
              </a:effectLst>
              <a:latin typeface="Browallia New" pitchFamily="34" charset="-34"/>
              <a:cs typeface="Browallia New" pitchFamily="34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1000"/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928670"/>
            <a:ext cx="78581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4.</a:t>
            </a:r>
            <a:r>
              <a:rPr lang="th-TH" sz="2400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รอยต่อตัวที  </a:t>
            </a:r>
            <a:r>
              <a:rPr lang="en-US" sz="2400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[T-joint]</a:t>
            </a:r>
          </a:p>
          <a:p>
            <a:r>
              <a:rPr lang="en-US" sz="2400" dirty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	</a:t>
            </a:r>
            <a:r>
              <a:rPr lang="th-TH" sz="24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การต่อตัวที  คือการนำชิ้นงานทั้งสองมาต่อกันโดยนำขอบของชิ้นงานชิ้นหนึ่งมาวางตั้งบนผิวหน้าของชิ้นงานอีกชิ้นหนึ่งเป็นรูปตัวที  ชิ้นงานทั้งสองทำมุม </a:t>
            </a:r>
            <a:r>
              <a:rPr lang="en-US" sz="24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90 </a:t>
            </a:r>
            <a:r>
              <a:rPr lang="th-TH" sz="24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องศา ซึ่งกันและกัน ลักษณะแนวเชื่อมเป็นแบบฟิลเลท</a:t>
            </a:r>
            <a:endParaRPr lang="th-TH" sz="2400" dirty="0"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  <a:latin typeface="Browallia New" pitchFamily="34" charset="-34"/>
              <a:cs typeface="Browallia New" pitchFamily="34" charset="-34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1472" y="2714620"/>
            <a:ext cx="764386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	การเชื่อมต่อตัวที  เป็นรอยต่ออีกชนิดหนึ่งที่นิยมใช้กันมาก  ซึ่งคล้ายกับการเชื่อมต่อเกยการเชื่อมต่อตัวทีถ้าชิ้นงานมาหนามากหรือไม่ต้องการความแข็งแรงมากนักก็เชื่อมเพียงแนวเดียว </a:t>
            </a:r>
            <a:r>
              <a:rPr lang="en-US" sz="24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[Single pass] </a:t>
            </a:r>
            <a:r>
              <a:rPr lang="th-TH" sz="24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แต่ถ้าต้องการความแข็งแรงเพิ่มขึ้น  ให้เชื่อมหลายๆ แนวซ้อนกัน </a:t>
            </a:r>
            <a:r>
              <a:rPr lang="en-US" sz="24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[Multiple pass] </a:t>
            </a:r>
            <a:r>
              <a:rPr lang="th-TH" sz="24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หรือเชื่อมทั้งสองด้าน</a:t>
            </a:r>
            <a:endParaRPr lang="th-TH" sz="2400" dirty="0"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  <a:latin typeface="Browallia New" pitchFamily="34" charset="-34"/>
              <a:cs typeface="Browallia New" pitchFamily="34" charset="-34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86380" y="59272"/>
            <a:ext cx="4000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1800" dirty="0" smtClean="0">
                <a:latin typeface="Browallia New" pitchFamily="34" charset="-34"/>
                <a:cs typeface="Browallia New" pitchFamily="34" charset="-34"/>
              </a:rPr>
              <a:t>กลุ่มสาระการงานอาชีพและเทคโนโลยี (ช่างอุตสาหกรรม)</a:t>
            </a:r>
            <a:endParaRPr lang="th-TH" sz="1800" dirty="0">
              <a:latin typeface="Browallia New" pitchFamily="34" charset="-34"/>
              <a:cs typeface="Browallia New" pitchFamily="34" charset="-34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 rot="10800000">
            <a:off x="1071538" y="357166"/>
            <a:ext cx="7858180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1000"/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286380" y="59272"/>
            <a:ext cx="4000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1800" dirty="0" smtClean="0">
                <a:latin typeface="Browallia New" pitchFamily="34" charset="-34"/>
                <a:cs typeface="Browallia New" pitchFamily="34" charset="-34"/>
              </a:rPr>
              <a:t>กลุ่มสาระการงานอาชีพและเทคโนโลยี (ช่างอุตสาหกรรม)</a:t>
            </a:r>
            <a:endParaRPr lang="th-TH" sz="1800" dirty="0">
              <a:latin typeface="Browallia New" pitchFamily="34" charset="-34"/>
              <a:cs typeface="Browallia New" pitchFamily="34" charset="-34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 rot="10800000">
            <a:off x="1071538" y="357166"/>
            <a:ext cx="7858180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428596" y="5643578"/>
            <a:ext cx="3286148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th-TH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Browallia New" pitchFamily="34" charset="-34"/>
                <a:cs typeface="Browallia New" pitchFamily="34" charset="-34"/>
              </a:rPr>
              <a:t>รอยต่อตัวที  </a:t>
            </a:r>
            <a:r>
              <a:rPr lang="en-US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Browallia New" pitchFamily="34" charset="-34"/>
                <a:cs typeface="Browallia New" pitchFamily="34" charset="-34"/>
              </a:rPr>
              <a:t>[T-joint]</a:t>
            </a:r>
            <a:endParaRPr lang="th-TH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Browallia New" pitchFamily="34" charset="-34"/>
              <a:cs typeface="Browallia New" pitchFamily="34" charset="-34"/>
            </a:endParaRPr>
          </a:p>
        </p:txBody>
      </p:sp>
      <p:pic>
        <p:nvPicPr>
          <p:cNvPr id="10" name="Picture 9" descr="15-08-10-114354.jpg"/>
          <p:cNvPicPr>
            <a:picLocks noChangeAspect="1"/>
          </p:cNvPicPr>
          <p:nvPr/>
        </p:nvPicPr>
        <p:blipFill>
          <a:blip r:embed="rId3" cstate="print"/>
          <a:srcRect l="2841" t="2273"/>
          <a:stretch>
            <a:fillRect/>
          </a:stretch>
        </p:blipFill>
        <p:spPr>
          <a:xfrm>
            <a:off x="214282" y="1785926"/>
            <a:ext cx="4429123" cy="32861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 descr="15-08-10-11444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52904" y="428604"/>
            <a:ext cx="4476781" cy="33575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8" descr="15-08-10-113044.jpg"/>
          <p:cNvPicPr>
            <a:picLocks noChangeAspect="1"/>
          </p:cNvPicPr>
          <p:nvPr/>
        </p:nvPicPr>
        <p:blipFill>
          <a:blip r:embed="rId5" cstate="print"/>
          <a:srcRect b="10382"/>
          <a:stretch>
            <a:fillRect/>
          </a:stretch>
        </p:blipFill>
        <p:spPr>
          <a:xfrm>
            <a:off x="4500594" y="3786190"/>
            <a:ext cx="4357686" cy="29289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 bright="70000" contrast="-70000"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928670"/>
            <a:ext cx="7500990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dirty="0" smtClean="0">
                <a:latin typeface="Browallia New" pitchFamily="34" charset="-34"/>
                <a:cs typeface="Browallia New" pitchFamily="34" charset="-34"/>
              </a:rPr>
              <a:t>	</a:t>
            </a:r>
            <a:r>
              <a:rPr lang="th-TH" sz="26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ชิ้นงานที่มีความหนามากขึ้นและต้องการความแข็งแรงเพิ่มขึ้น สำหรับการเชื่อมต่อตัวทีจำเป็นต้องเชื่อมซ้อนกันหลายแนว จะได้แนวเชื่อมที่โตและแข็งแรงมากขึ้น  ซึ่งมีเทคนิคในการเชื่อม </a:t>
            </a:r>
            <a:r>
              <a:rPr lang="en-US" sz="26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2 </a:t>
            </a:r>
            <a:r>
              <a:rPr lang="th-TH" sz="26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วิธี คือ วิธีแรกเป็นการเชื่อมซ้อนเกยกันทีละแนวจนเต็มรอยต่อ  หรือให้ได้ขนาดตามต้องการ วิธีที่ </a:t>
            </a:r>
            <a:r>
              <a:rPr lang="en-US" sz="26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2 </a:t>
            </a:r>
            <a:r>
              <a:rPr lang="th-TH" sz="26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เป็นการเชื่อมส่ายลวดเชื่อมซ้อนทับแนว คือแนวที่ </a:t>
            </a:r>
            <a:r>
              <a:rPr lang="en-US" sz="26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2 </a:t>
            </a:r>
            <a:r>
              <a:rPr lang="th-TH" sz="26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เชื่อมทับแนวที่ </a:t>
            </a:r>
            <a:r>
              <a:rPr lang="en-US" sz="26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1 </a:t>
            </a:r>
            <a:r>
              <a:rPr lang="th-TH" sz="26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แนวที่ </a:t>
            </a:r>
            <a:r>
              <a:rPr lang="en-US" sz="26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3 </a:t>
            </a:r>
            <a:r>
              <a:rPr lang="th-TH" sz="26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เชื่อมส่ายลวดทับแนวที่ </a:t>
            </a:r>
            <a:r>
              <a:rPr lang="en-US" sz="26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2 </a:t>
            </a:r>
            <a:r>
              <a:rPr lang="th-TH" sz="26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โดยทำการเชื่อมส่ายลวดซ้อนทับอย่างนี้ไปจนได้ขนาดความโตของแนวเชื่อมตามต้องการ</a:t>
            </a:r>
            <a:endParaRPr lang="th-TH" sz="2600" dirty="0"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  <a:latin typeface="Browallia New" pitchFamily="34" charset="-34"/>
              <a:cs typeface="Browallia New" pitchFamily="34" charset="-34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42910" y="3929066"/>
            <a:ext cx="7500990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600" dirty="0" smtClean="0">
                <a:latin typeface="Browallia New" pitchFamily="34" charset="-34"/>
                <a:cs typeface="Browallia New" pitchFamily="34" charset="-34"/>
              </a:rPr>
              <a:t>	</a:t>
            </a:r>
            <a:r>
              <a:rPr lang="th-TH" sz="26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มุมลวดเชื่อมสำหรับการเชื่อมแนวแรก  ให้ลวดเชื่อมทำมุมเอียง  </a:t>
            </a:r>
            <a:r>
              <a:rPr lang="en-US" sz="26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45 </a:t>
            </a:r>
            <a:r>
              <a:rPr lang="th-TH" sz="26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องศา กับผิวหน้าชิ้นงานทั้งสอง  เพราะถ้ามุมลวดเชื่อมผิดขา </a:t>
            </a:r>
            <a:r>
              <a:rPr lang="en-US" sz="26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[Legs]</a:t>
            </a:r>
            <a:r>
              <a:rPr lang="th-TH" sz="26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 สองข้างของแนวเชื่อมจะไม่เท่ากัน  และทำมุมเอียง </a:t>
            </a:r>
            <a:r>
              <a:rPr lang="en-US" sz="26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60 </a:t>
            </a:r>
            <a:r>
              <a:rPr lang="th-TH" sz="26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องศา กับทิศทางการเดินลวดเชื่อม  ส่วนแนวเชื่อมแนวที่</a:t>
            </a:r>
            <a:r>
              <a:rPr lang="en-US" sz="26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 2</a:t>
            </a:r>
            <a:r>
              <a:rPr lang="th-TH" sz="26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 และแนวที่</a:t>
            </a:r>
            <a:r>
              <a:rPr lang="en-US" sz="26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 3</a:t>
            </a:r>
            <a:r>
              <a:rPr lang="th-TH" sz="26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 จะต้องปรับมุมเอียงให้ถูกต้องคือ แนวที่ </a:t>
            </a:r>
            <a:r>
              <a:rPr lang="en-US" sz="26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2 </a:t>
            </a:r>
            <a:r>
              <a:rPr lang="th-TH" sz="26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มุมลวดเชื่อมทำกับผิวหน้าชิ้นงานแผ่นราบ </a:t>
            </a:r>
            <a:r>
              <a:rPr lang="en-US" sz="26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70</a:t>
            </a:r>
            <a:r>
              <a:rPr lang="th-TH" sz="26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 องศา และแนวที่</a:t>
            </a:r>
            <a:r>
              <a:rPr lang="en-US" sz="26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 3 </a:t>
            </a:r>
            <a:r>
              <a:rPr lang="th-TH" sz="26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มุมลวดเชื่อม </a:t>
            </a:r>
            <a:r>
              <a:rPr lang="en-US" sz="26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30 </a:t>
            </a:r>
            <a:r>
              <a:rPr lang="th-TH" sz="26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องศา ตามลำดับ</a:t>
            </a:r>
            <a:endParaRPr lang="th-TH" sz="2600" dirty="0"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  <a:latin typeface="Browallia New" pitchFamily="34" charset="-34"/>
              <a:cs typeface="Browallia New" pitchFamily="34" charset="-34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86380" y="59272"/>
            <a:ext cx="4000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1800" dirty="0" smtClean="0">
                <a:latin typeface="Browallia New" pitchFamily="34" charset="-34"/>
                <a:cs typeface="Browallia New" pitchFamily="34" charset="-34"/>
              </a:rPr>
              <a:t>กลุ่มสาระการงานอาชีพและเทคโนโลยี (ช่างอุตสาหกรรม)</a:t>
            </a:r>
            <a:endParaRPr lang="th-TH" sz="1800" dirty="0">
              <a:latin typeface="Browallia New" pitchFamily="34" charset="-34"/>
              <a:cs typeface="Browallia New" pitchFamily="34" charset="-34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 rot="10800000">
            <a:off x="1071538" y="357166"/>
            <a:ext cx="7858180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 bright="70000" contrast="-70000"/>
          </a:blip>
          <a:srcRect/>
          <a:stretch>
            <a:fillRect t="-35000" b="-3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714356"/>
            <a:ext cx="7786742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5.</a:t>
            </a:r>
            <a:r>
              <a:rPr lang="th-TH" sz="2600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รอยต่อขอบ </a:t>
            </a:r>
            <a:r>
              <a:rPr lang="en-US" sz="2600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[Edge joint]</a:t>
            </a:r>
          </a:p>
          <a:p>
            <a:r>
              <a:rPr lang="en-US" sz="26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	</a:t>
            </a:r>
            <a:r>
              <a:rPr lang="th-TH" sz="26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รอยต่อขอบ  คือการนำขอบของชิ้นงานมาต่อกันในลักษณะชิ้นงานวางตั้งยกขอบทั้งสองที่จะเชื่อมขึ้น แล้วเชื่อมแนวขอบของชิ้นงานทั้งสอง  ซึ่งบางครั้งเรียกว่า ต่อยกสัน </a:t>
            </a:r>
            <a:r>
              <a:rPr lang="en-US" sz="26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[Flange joint] </a:t>
            </a:r>
            <a:endParaRPr lang="th-TH" sz="2600" dirty="0"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  <a:latin typeface="Browallia New" pitchFamily="34" charset="-34"/>
              <a:cs typeface="Browallia New" pitchFamily="34" charset="-34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1472" y="2571744"/>
            <a:ext cx="7786742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dirty="0" smtClean="0">
                <a:latin typeface="Browallia New" pitchFamily="34" charset="-34"/>
                <a:cs typeface="Browallia New" pitchFamily="34" charset="-34"/>
              </a:rPr>
              <a:t>	</a:t>
            </a:r>
            <a:r>
              <a:rPr lang="th-TH" sz="26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การเชื่อมรอยต่อขอบจะเชื่อมได้ง่ายกว่ารอยต่อชนิดอื่นๆ ดังที่กล่าวมาแล้ว  ปกติจะใช้ต่อโลหะแผ่นบาง  ซึ่งใช้ต่อโลหะแผ่นหนาไม่เกิน </a:t>
            </a:r>
            <a:r>
              <a:rPr lang="en-US" sz="26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¼ </a:t>
            </a:r>
            <a:r>
              <a:rPr lang="th-TH" sz="26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นิ้ว และใช้กับรอยต่อของชิ้นงานที่ไม่รับแรงมากนัก การเชื่อมจะใช้ลวดเชื่อมหรือไม่ใช้ก็ได้ขึ้นอยู่กับความหนาของโลหะชิ้นงาน  ถ้าเป็นชิ้นงานที่ไม่หนามากนัก  จะเตรียมชิ้นงานโดยยกสันชิ้นงานทั้งสองขึ้น  ให้สันสูงเท่ากับความหนาของโลหะชิ้นงาน  เมื่อเชื่อมแล้วจะได้แนวเชื่อมคล้ายกันการเชื่อมต่อชน  และตำแหน่งท่าเชื่อมจะนิยมการเชื่อมท่าราบ แต่ถ้าจำเป็นต้องเชื่อมท่าตั้งจะใช้วิธีเชื่อมแบบท่าตั้งเชื่อมลง</a:t>
            </a:r>
            <a:endParaRPr lang="th-TH" sz="2600" dirty="0"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  <a:latin typeface="Browallia New" pitchFamily="34" charset="-34"/>
              <a:cs typeface="Browallia New" pitchFamily="34" charset="-34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86380" y="59272"/>
            <a:ext cx="4000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1800" dirty="0" smtClean="0">
                <a:latin typeface="Browallia New" pitchFamily="34" charset="-34"/>
                <a:cs typeface="Browallia New" pitchFamily="34" charset="-34"/>
              </a:rPr>
              <a:t>กลุ่มสาระการงานอาชีพและเทคโนโลยี (ช่างอุตสาหกรรม)</a:t>
            </a:r>
            <a:endParaRPr lang="th-TH" sz="1800" dirty="0">
              <a:latin typeface="Browallia New" pitchFamily="34" charset="-34"/>
              <a:cs typeface="Browallia New" pitchFamily="34" charset="-34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 rot="10800000">
            <a:off x="1071538" y="357166"/>
            <a:ext cx="7858180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 bright="70000" contrast="-70000"/>
          </a:blip>
          <a:srcRect/>
          <a:stretch>
            <a:fillRect t="-35000" b="-3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286380" y="59272"/>
            <a:ext cx="4000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1800" dirty="0" smtClean="0">
                <a:latin typeface="Browallia New" pitchFamily="34" charset="-34"/>
                <a:cs typeface="Browallia New" pitchFamily="34" charset="-34"/>
              </a:rPr>
              <a:t>กลุ่มสาระการงานอาชีพและเทคโนโลยี (ช่างอุตสาหกรรม)</a:t>
            </a:r>
            <a:endParaRPr lang="th-TH" sz="1800" dirty="0">
              <a:latin typeface="Browallia New" pitchFamily="34" charset="-34"/>
              <a:cs typeface="Browallia New" pitchFamily="34" charset="-34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 rot="10800000">
            <a:off x="1071538" y="357166"/>
            <a:ext cx="7858180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2714612" y="5643578"/>
            <a:ext cx="3714776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th-TH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Browallia New" pitchFamily="34" charset="-34"/>
                <a:cs typeface="Browallia New" pitchFamily="34" charset="-34"/>
              </a:rPr>
              <a:t>รอยต่อขอบ </a:t>
            </a:r>
            <a:r>
              <a:rPr lang="en-US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Browallia New" pitchFamily="34" charset="-34"/>
                <a:cs typeface="Browallia New" pitchFamily="34" charset="-34"/>
              </a:rPr>
              <a:t>[Edge joint]</a:t>
            </a:r>
            <a:endParaRPr lang="th-TH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Browallia New" pitchFamily="34" charset="-34"/>
              <a:cs typeface="Browallia New" pitchFamily="34" charset="-34"/>
            </a:endParaRPr>
          </a:p>
        </p:txBody>
      </p:sp>
      <p:pic>
        <p:nvPicPr>
          <p:cNvPr id="7" name="Picture 6" descr="15-08-10-114726.jpg"/>
          <p:cNvPicPr>
            <a:picLocks noChangeAspect="1"/>
          </p:cNvPicPr>
          <p:nvPr/>
        </p:nvPicPr>
        <p:blipFill>
          <a:blip r:embed="rId3" cstate="print"/>
          <a:srcRect r="5882"/>
          <a:stretch>
            <a:fillRect/>
          </a:stretch>
        </p:blipFill>
        <p:spPr>
          <a:xfrm>
            <a:off x="0" y="1357298"/>
            <a:ext cx="4572000" cy="36433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 descr="15-08-10-114802.jpg"/>
          <p:cNvPicPr>
            <a:picLocks noChangeAspect="1"/>
          </p:cNvPicPr>
          <p:nvPr/>
        </p:nvPicPr>
        <p:blipFill>
          <a:blip r:embed="rId4" cstate="print"/>
          <a:srcRect l="5882"/>
          <a:stretch>
            <a:fillRect/>
          </a:stretch>
        </p:blipFill>
        <p:spPr>
          <a:xfrm>
            <a:off x="4572000" y="1357298"/>
            <a:ext cx="4572001" cy="36433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7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loud Callout 3"/>
          <p:cNvSpPr/>
          <p:nvPr/>
        </p:nvSpPr>
        <p:spPr>
          <a:xfrm>
            <a:off x="5214942" y="214290"/>
            <a:ext cx="3500462" cy="1785926"/>
          </a:xfrm>
          <a:prstGeom prst="cloudCallout">
            <a:avLst>
              <a:gd name="adj1" fmla="val -13197"/>
              <a:gd name="adj2" fmla="val 6013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4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DilleniaUPC" pitchFamily="18" charset="-34"/>
                <a:cs typeface="DilleniaUPC" pitchFamily="18" charset="-34"/>
              </a:rPr>
              <a:t>สวัสดีครับ ..</a:t>
            </a:r>
            <a:endParaRPr lang="th-TH" sz="4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DilleniaUPC" pitchFamily="18" charset="-34"/>
              <a:cs typeface="DilleniaUPC" pitchFamily="18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9000"/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71532" y="4143380"/>
            <a:ext cx="9415442" cy="1470025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l"/>
            <a:r>
              <a:rPr lang="th-TH" sz="6000" b="1" cap="all" dirty="0" smtClean="0">
                <a:ln w="0"/>
                <a:solidFill>
                  <a:schemeClr val="tx2">
                    <a:lumMod val="50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reflection blurRad="12700" stA="50000" endPos="50000" dist="5000" dir="5400000" sy="-100000" rotWithShape="0"/>
                </a:effectLst>
                <a:latin typeface="Browallia New" pitchFamily="34" charset="-34"/>
                <a:cs typeface="Browallia New" pitchFamily="34" charset="-34"/>
              </a:rPr>
              <a:t>การออกแบบรอยต่องานเชื่อมไฟฟ้า</a:t>
            </a:r>
            <a:endParaRPr lang="th-TH" sz="6000" b="1" cap="all" dirty="0">
              <a:ln w="0"/>
              <a:solidFill>
                <a:schemeClr val="tx2">
                  <a:lumMod val="50000"/>
                </a:schemeClr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  <a:reflection blurRad="12700" stA="50000" endPos="50000" dist="5000" dir="5400000" sy="-100000" rotWithShape="0"/>
              </a:effectLst>
              <a:latin typeface="Browallia New" pitchFamily="34" charset="-34"/>
              <a:cs typeface="Browallia New" pitchFamily="34" charset="-34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357158" y="5427676"/>
            <a:ext cx="8143932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2357422" y="5406110"/>
            <a:ext cx="63579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dirty="0" smtClean="0"/>
              <a:t>             </a:t>
            </a:r>
            <a:r>
              <a:rPr lang="th-TH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Browallia New" pitchFamily="34" charset="-34"/>
                <a:cs typeface="Browallia New" pitchFamily="34" charset="-34"/>
              </a:rPr>
              <a:t>กลุ่มสาระการงานอาชีพและเทคโนโลยี (ช่างอุตสาหกรรม)</a:t>
            </a:r>
            <a:endParaRPr lang="th-TH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Browallia New" pitchFamily="34" charset="-34"/>
              <a:cs typeface="Browallia New" pitchFamily="34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6000"/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00100" y="1108534"/>
            <a:ext cx="735811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dirty="0" smtClean="0"/>
              <a:t>	</a:t>
            </a:r>
            <a:r>
              <a:rPr lang="th-TH" b="1" dirty="0" smtClean="0">
                <a:solidFill>
                  <a:schemeClr val="tx2">
                    <a:lumMod val="50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การออกแบบรอยต่อ 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[joint  design]</a:t>
            </a:r>
            <a:r>
              <a:rPr lang="th-TH" dirty="0" smtClean="0">
                <a:solidFill>
                  <a:schemeClr val="tx2">
                    <a:lumMod val="50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 เป็นการเตรียมรอยต่อของชิ้นงานก่อน</a:t>
            </a:r>
            <a:r>
              <a:rPr lang="th-TH" dirty="0" smtClean="0">
                <a:solidFill>
                  <a:schemeClr val="tx2">
                    <a:lumMod val="50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การปฏิบัติงานเชื่อมเพื่อให้เชื่อม</a:t>
            </a:r>
            <a:r>
              <a:rPr lang="th-TH" dirty="0" smtClean="0">
                <a:solidFill>
                  <a:schemeClr val="tx2">
                    <a:lumMod val="50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ได้</a:t>
            </a:r>
            <a:r>
              <a:rPr lang="th-TH" dirty="0" smtClean="0">
                <a:solidFill>
                  <a:schemeClr val="tx2">
                    <a:lumMod val="50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แนวเชื่อมที่แข็</a:t>
            </a:r>
            <a:r>
              <a:rPr lang="th-TH" dirty="0" smtClean="0">
                <a:solidFill>
                  <a:schemeClr val="tx2">
                    <a:lumMod val="50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งแรงและมีประสิทธิภาพ  สำหรับชิ้นงานเชื่อมแต่ละแบบและแต่ละชนิดที่นำมาต่อเข้าด้วยกัน  จะมีลักษณะรอยต่อที่แตกต่างกันขึ้นอยู่กับรูปร่างลักษณะงานและการนำไปใช้  โดยรอยต่อพื้นฐานมีอยู่  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5  </a:t>
            </a:r>
            <a:r>
              <a:rPr lang="th-TH" dirty="0" smtClean="0">
                <a:solidFill>
                  <a:schemeClr val="tx2">
                    <a:lumMod val="50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ชนิด  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[five basic joint ] </a:t>
            </a:r>
            <a:r>
              <a:rPr lang="th-TH" dirty="0" smtClean="0">
                <a:solidFill>
                  <a:schemeClr val="tx2">
                    <a:lumMod val="50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คือ</a:t>
            </a:r>
          </a:p>
          <a:p>
            <a:r>
              <a:rPr lang="th-TH" dirty="0">
                <a:solidFill>
                  <a:schemeClr val="tx2">
                    <a:lumMod val="50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	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00100" y="3571876"/>
            <a:ext cx="707236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eriod"/>
            </a:pPr>
            <a:r>
              <a:rPr lang="th-TH" dirty="0" smtClean="0">
                <a:solidFill>
                  <a:schemeClr val="tx2">
                    <a:lumMod val="50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รอยต่อชน   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 [Butt joint]</a:t>
            </a:r>
          </a:p>
          <a:p>
            <a:pPr marL="514350" indent="-514350">
              <a:buAutoNum type="arabicPeriod"/>
            </a:pPr>
            <a:r>
              <a:rPr lang="th-TH" dirty="0" smtClean="0">
                <a:solidFill>
                  <a:schemeClr val="tx2">
                    <a:lumMod val="50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รอยต่อเกย  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 [Lap joint]</a:t>
            </a:r>
          </a:p>
          <a:p>
            <a:pPr marL="514350" indent="-514350">
              <a:buAutoNum type="arabicPeriod"/>
            </a:pPr>
            <a:r>
              <a:rPr lang="th-TH" dirty="0" smtClean="0">
                <a:solidFill>
                  <a:schemeClr val="tx2">
                    <a:lumMod val="50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รอยต่อมุม 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   [Cornor joint]</a:t>
            </a:r>
          </a:p>
          <a:p>
            <a:pPr marL="514350" indent="-514350">
              <a:buAutoNum type="arabicPeriod"/>
            </a:pPr>
            <a:r>
              <a:rPr lang="th-TH" dirty="0" smtClean="0">
                <a:solidFill>
                  <a:schemeClr val="tx2">
                    <a:lumMod val="50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รอยต่อตัวที  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[T-joint]</a:t>
            </a:r>
          </a:p>
          <a:p>
            <a:pPr marL="514350" indent="-514350">
              <a:buAutoNum type="arabicPeriod"/>
            </a:pPr>
            <a:r>
              <a:rPr lang="th-TH" dirty="0" smtClean="0">
                <a:solidFill>
                  <a:schemeClr val="tx2">
                    <a:lumMod val="50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รอยต่อขอบ  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[Edge joint]</a:t>
            </a:r>
            <a:r>
              <a:rPr lang="th-TH" dirty="0" smtClean="0">
                <a:solidFill>
                  <a:schemeClr val="tx2">
                    <a:lumMod val="50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 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 </a:t>
            </a:r>
            <a:endParaRPr lang="th-TH" dirty="0" smtClean="0">
              <a:solidFill>
                <a:schemeClr val="tx2">
                  <a:lumMod val="50000"/>
                </a:schemeClr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  <a:latin typeface="Browallia New" pitchFamily="34" charset="-34"/>
              <a:cs typeface="Browallia New" pitchFamily="34" charset="-34"/>
            </a:endParaRPr>
          </a:p>
          <a:p>
            <a:endParaRPr lang="th-TH" dirty="0"/>
          </a:p>
        </p:txBody>
      </p:sp>
      <p:sp>
        <p:nvSpPr>
          <p:cNvPr id="6" name="TextBox 5"/>
          <p:cNvSpPr txBox="1"/>
          <p:nvPr/>
        </p:nvSpPr>
        <p:spPr>
          <a:xfrm>
            <a:off x="5286380" y="59272"/>
            <a:ext cx="4000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1800" dirty="0" smtClean="0">
                <a:latin typeface="Browallia New" pitchFamily="34" charset="-34"/>
                <a:cs typeface="Browallia New" pitchFamily="34" charset="-34"/>
              </a:rPr>
              <a:t>กลุ่มสาระการงานอาชีพและเทคโนโลยี (ช่างอุตสาหกรรม)</a:t>
            </a:r>
            <a:endParaRPr lang="th-TH" sz="1800" dirty="0">
              <a:latin typeface="Browallia New" pitchFamily="34" charset="-34"/>
              <a:cs typeface="Browallia New" pitchFamily="34" charset="-34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 rot="10800000">
            <a:off x="1071538" y="357166"/>
            <a:ext cx="7858180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7000"/>
            <a:duotone>
              <a:schemeClr val="accent3">
                <a:shade val="45000"/>
                <a:satMod val="135000"/>
              </a:schemeClr>
              <a:prstClr val="white"/>
            </a:duotone>
            <a:lum bright="-20000" contrast="24000"/>
          </a:blip>
          <a:srcRect/>
          <a:stretch>
            <a:fillRect l="-15000" r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1071546"/>
            <a:ext cx="764386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1.</a:t>
            </a:r>
            <a:r>
              <a:rPr lang="th-TH" sz="2400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รอยต่อชน </a:t>
            </a:r>
            <a:r>
              <a:rPr lang="en-US" sz="2400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[Butt joint]</a:t>
            </a:r>
          </a:p>
          <a:p>
            <a:r>
              <a:rPr lang="en-US" sz="2400" dirty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	</a:t>
            </a:r>
            <a:r>
              <a:rPr lang="th-TH" sz="24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รอยต่อชน  เป็นชนิดของรอยต่อที่นิยมใช้กันมาก  เป็นการ</a:t>
            </a:r>
            <a:r>
              <a:rPr lang="th-TH" sz="24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ต่อชิ้นงานเข้า</a:t>
            </a:r>
            <a:r>
              <a:rPr lang="th-TH" sz="24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ด้วยกันโดย</a:t>
            </a:r>
            <a:r>
              <a:rPr lang="th-TH" sz="24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หลอมเหลว สำหรับ</a:t>
            </a:r>
            <a:r>
              <a:rPr lang="th-TH" sz="24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ชิ้นงานที่มีความหนาต่ำกว่า </a:t>
            </a:r>
            <a:r>
              <a:rPr lang="en-US" sz="24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3</a:t>
            </a:r>
            <a:r>
              <a:rPr lang="th-TH" sz="24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/</a:t>
            </a:r>
            <a:r>
              <a:rPr lang="en-US" sz="24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16 </a:t>
            </a:r>
            <a:r>
              <a:rPr lang="th-TH" sz="24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นิ้ว  ใช้วิธีต่อชนโดยไม่ต้องบากงาน  อาจใช้วิธีต่อชิ้นงานติดกัน </a:t>
            </a:r>
            <a:r>
              <a:rPr lang="en-US" sz="24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[Closed butt] </a:t>
            </a:r>
            <a:r>
              <a:rPr lang="th-TH" sz="24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หรือจะใช้วิธีต่อชิ้นงานเว้นระยะห่าง </a:t>
            </a:r>
            <a:r>
              <a:rPr lang="en-US" sz="24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[Open butt] </a:t>
            </a:r>
            <a:r>
              <a:rPr lang="th-TH" sz="24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ขึ้นอยู่กับความหนาของชิ้นงาน  ชิ้นงานที่มีความหนา </a:t>
            </a:r>
            <a:r>
              <a:rPr lang="en-US" sz="24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3/18 </a:t>
            </a:r>
            <a:r>
              <a:rPr lang="th-TH" sz="24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นิ้ว  หรือหนามากกว่านี้แต่ไม่เกิน </a:t>
            </a:r>
            <a:r>
              <a:rPr lang="en-US" sz="24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¾</a:t>
            </a:r>
            <a:r>
              <a:rPr lang="th-TH" sz="24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 นิ้วต้องบากชิ้นงานแบบรูปตัววีด้านเดียว </a:t>
            </a:r>
            <a:r>
              <a:rPr lang="en-US" sz="24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[Single-V butt joint]</a:t>
            </a:r>
            <a:endParaRPr lang="th-TH" sz="2400" dirty="0"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  <a:latin typeface="Browallia New" pitchFamily="34" charset="-34"/>
              <a:cs typeface="Browallia New" pitchFamily="34" charset="-34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14348" y="3500438"/>
            <a:ext cx="757242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dirty="0" smtClean="0">
                <a:latin typeface="Browallia New" pitchFamily="34" charset="-34"/>
                <a:cs typeface="Browallia New" pitchFamily="34" charset="-34"/>
              </a:rPr>
              <a:t>	</a:t>
            </a:r>
            <a:r>
              <a:rPr lang="th-TH" sz="24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สำหรับงานที่มีความหนามากขึ้น (เกินกว่า </a:t>
            </a:r>
            <a:r>
              <a:rPr lang="en-US" sz="24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¾</a:t>
            </a:r>
            <a:r>
              <a:rPr lang="th-TH" sz="24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 นิ้ว) และรับแรงมากๆ ต้องเชื่อมทั้งสองด้านของชิ้นงาน  ควรบากชิ้นงานเป็นรูปตัววีทั้งสองด้าน  </a:t>
            </a:r>
            <a:r>
              <a:rPr lang="en-US" sz="24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[Double-V butt joint] </a:t>
            </a:r>
            <a:r>
              <a:rPr lang="th-TH" sz="24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ส่วนการบากงานรูปตัวยูด้านเดียว </a:t>
            </a:r>
            <a:r>
              <a:rPr lang="en-US" sz="24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[Single-U butt joint] </a:t>
            </a:r>
            <a:r>
              <a:rPr lang="th-TH" sz="24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ใช้กันงานที่ต้องการคุณภาพการเชื่อมสูง วัสดุชิ้นงานหนา </a:t>
            </a:r>
            <a:r>
              <a:rPr lang="en-US" sz="24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½ - ¾ </a:t>
            </a:r>
            <a:r>
              <a:rPr lang="th-TH" sz="24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นิ้ว และต่อชนบากงานรูปตัวยูสองด้าน </a:t>
            </a:r>
            <a:r>
              <a:rPr lang="en-US" sz="24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[Double-U butt joint] </a:t>
            </a:r>
            <a:r>
              <a:rPr lang="th-TH" sz="24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สำหรับโลหะงานที่มีความหนา </a:t>
            </a:r>
            <a:r>
              <a:rPr lang="en-US" sz="24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¾ </a:t>
            </a:r>
            <a:r>
              <a:rPr lang="th-TH" sz="24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นิ้ว หรือมากกว่านี้ รอยต่อของชิ้นงานที่ได้จะมีความแข็งแรงมากขึ้น</a:t>
            </a:r>
            <a:endParaRPr lang="th-TH" sz="2400" dirty="0"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  <a:latin typeface="Browallia New" pitchFamily="34" charset="-34"/>
              <a:cs typeface="Browallia New" pitchFamily="34" charset="-34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86380" y="59272"/>
            <a:ext cx="4000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1800" dirty="0" smtClean="0">
                <a:latin typeface="Browallia New" pitchFamily="34" charset="-34"/>
                <a:cs typeface="Browallia New" pitchFamily="34" charset="-34"/>
              </a:rPr>
              <a:t>กลุ่มสาระการงานอาชีพและเทคโนโลยี (ช่างอุตสาหกรรม)</a:t>
            </a:r>
            <a:endParaRPr lang="th-TH" sz="1800" dirty="0">
              <a:latin typeface="Browallia New" pitchFamily="34" charset="-34"/>
              <a:cs typeface="Browallia New" pitchFamily="34" charset="-34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 rot="10800000">
            <a:off x="1071538" y="357166"/>
            <a:ext cx="7858180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7000"/>
            <a:duotone>
              <a:schemeClr val="accent3">
                <a:shade val="45000"/>
                <a:satMod val="135000"/>
              </a:schemeClr>
              <a:prstClr val="white"/>
            </a:duotone>
            <a:lum bright="-20000" contrast="24000"/>
          </a:blip>
          <a:srcRect/>
          <a:stretch>
            <a:fillRect l="-15000" r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286380" y="59272"/>
            <a:ext cx="4000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1800" dirty="0" smtClean="0">
                <a:latin typeface="Browallia New" pitchFamily="34" charset="-34"/>
                <a:cs typeface="Browallia New" pitchFamily="34" charset="-34"/>
              </a:rPr>
              <a:t>กลุ่มสาระการงานอาชีพและเทคโนโลยี (ช่างอุตสาหกรรม)</a:t>
            </a:r>
            <a:endParaRPr lang="th-TH" sz="1800" dirty="0">
              <a:latin typeface="Browallia New" pitchFamily="34" charset="-34"/>
              <a:cs typeface="Browallia New" pitchFamily="34" charset="-34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 rot="10800000">
            <a:off x="1071538" y="357166"/>
            <a:ext cx="7858180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5429256" y="1357298"/>
            <a:ext cx="3357586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th-TH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Browallia New" pitchFamily="34" charset="-34"/>
                <a:cs typeface="Browallia New" pitchFamily="34" charset="-34"/>
              </a:rPr>
              <a:t>รอยต่อชน </a:t>
            </a:r>
            <a:r>
              <a:rPr lang="en-US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Browallia New" pitchFamily="34" charset="-34"/>
                <a:cs typeface="Browallia New" pitchFamily="34" charset="-34"/>
              </a:rPr>
              <a:t>[Butt joint]</a:t>
            </a:r>
            <a:endParaRPr lang="th-TH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Browallia New" pitchFamily="34" charset="-34"/>
              <a:cs typeface="Browallia New" pitchFamily="34" charset="-34"/>
            </a:endParaRPr>
          </a:p>
        </p:txBody>
      </p:sp>
      <p:pic>
        <p:nvPicPr>
          <p:cNvPr id="8" name="Picture 7" descr="15-08-10-1141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29190" y="2786058"/>
            <a:ext cx="4214810" cy="31611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8" descr="15-08-10-11405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14282" y="3786190"/>
            <a:ext cx="4714876" cy="28396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6" name="Picture 2" descr="G:\Photos\15-08-10-11404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282" y="571480"/>
            <a:ext cx="4714908" cy="34682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5000"/>
            <a:duotone>
              <a:schemeClr val="accent3">
                <a:shade val="45000"/>
                <a:satMod val="135000"/>
              </a:schemeClr>
              <a:prstClr val="white"/>
            </a:duotone>
            <a:lum/>
          </a:blip>
          <a:srcRect/>
          <a:stretch>
            <a:fillRect l="-15000" r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7224" y="928670"/>
            <a:ext cx="7572428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2.</a:t>
            </a:r>
            <a:r>
              <a:rPr lang="th-TH" sz="2400" b="1" dirty="0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รอยต่อเกย  </a:t>
            </a:r>
            <a:r>
              <a:rPr lang="en-US" sz="2400" b="1" dirty="0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[Lap joint]</a:t>
            </a:r>
          </a:p>
          <a:p>
            <a:r>
              <a:rPr lang="en-US" sz="2400" dirty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	</a:t>
            </a:r>
            <a:r>
              <a:rPr lang="th-TH" sz="2400" dirty="0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รอยต่อเกย คือการนำชิ้นทั้งสองที่จะเชื่อมต่อเข้าด้วยกันมาเกยหรือซ้อนกันเพื่อทำการเชื่อม  โดยเชื่อมที่ขอบชิ้นงานหนึ่งกับผิวหน้าของอีกชิ้นงานหนึ่ง ได้แนวเชื่อมแบบฟิลเลท ในการซ้อนเกยควรไม่น้อยกว่า </a:t>
            </a:r>
            <a:r>
              <a:rPr lang="en-US" sz="2400" dirty="0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3 </a:t>
            </a:r>
            <a:r>
              <a:rPr lang="th-TH" sz="2400" dirty="0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เท่าความหนาของโลหะชิ้นงานเชื่อม</a:t>
            </a:r>
          </a:p>
          <a:p>
            <a:r>
              <a:rPr lang="th-TH" sz="2400" dirty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	</a:t>
            </a:r>
            <a:endParaRPr lang="th-TH" sz="2400" dirty="0" smtClean="0"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  <a:latin typeface="Browallia New" pitchFamily="34" charset="-34"/>
              <a:cs typeface="Browallia New" pitchFamily="34" charset="-34"/>
            </a:endParaRPr>
          </a:p>
          <a:p>
            <a:endParaRPr lang="th-TH" dirty="0"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  <a:latin typeface="Browallia New" pitchFamily="34" charset="-34"/>
              <a:cs typeface="Browallia New" pitchFamily="34" charset="-34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85786" y="2928934"/>
            <a:ext cx="764386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200" dirty="0" smtClean="0">
                <a:latin typeface="Browallia New" pitchFamily="34" charset="-34"/>
                <a:cs typeface="Browallia New" pitchFamily="34" charset="-34"/>
              </a:rPr>
              <a:t>	</a:t>
            </a:r>
            <a:r>
              <a:rPr lang="th-TH" sz="2400" dirty="0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การเชื่อมรอยต่อเกย มุมลอดเชื่อมและเทคนิคการส่ายลวดเชื่อม  เป็นปัจจัยสำคัญส่วนหนึ่งในหลายๆอย่างที่ต้องคำนึงถึงและปฏิบัติให้ถูกต้อง  โดยมุมลวดเชื่อมต้องทำมุม  </a:t>
            </a:r>
            <a:r>
              <a:rPr lang="en-US" sz="2400" dirty="0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45  </a:t>
            </a:r>
            <a:r>
              <a:rPr lang="th-TH" sz="2400" dirty="0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องศา ปลายลวดเชื่อมจ่อเข้าในมุมของ</a:t>
            </a:r>
            <a:r>
              <a:rPr lang="th-TH" sz="2400" dirty="0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รอยต่อและส่ายลวดเชื่อมให้</a:t>
            </a:r>
            <a:r>
              <a:rPr lang="th-TH" sz="2400" dirty="0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โลหะแนวเชื่อมซึมลึกในรอยต่อชิ้นงานทั้งสองด้านเท่ากันสม่ำเสมอ ได้ความนูนของแนวเชื่อมที่ถูกต้อง คือ ไม่เว้ามาก </a:t>
            </a:r>
            <a:r>
              <a:rPr lang="en-US" sz="2400" dirty="0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[Concave fillet] </a:t>
            </a:r>
            <a:r>
              <a:rPr lang="th-TH" sz="2400" dirty="0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หรือนูนมาก </a:t>
            </a:r>
            <a:r>
              <a:rPr lang="en-US" sz="2400" dirty="0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[Convex fillet] </a:t>
            </a:r>
            <a:r>
              <a:rPr lang="th-TH" sz="2400" dirty="0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ต้องได้ขนาดที่ถูกต้อง </a:t>
            </a:r>
            <a:r>
              <a:rPr lang="en-US" sz="2400" dirty="0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[Correct fillet] </a:t>
            </a:r>
            <a:r>
              <a:rPr lang="th-TH" sz="2400" dirty="0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ถ้าต้องการความแข็งแรงเพิ่มขึ้นก็เชื่อมสองด้านของชิ้นงาน</a:t>
            </a:r>
            <a:endParaRPr lang="th-TH" sz="2400" dirty="0"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  <a:latin typeface="Browallia New" pitchFamily="34" charset="-34"/>
              <a:cs typeface="Browallia New" pitchFamily="34" charset="-34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86380" y="59272"/>
            <a:ext cx="4000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1800" dirty="0" smtClean="0">
                <a:latin typeface="Browallia New" pitchFamily="34" charset="-34"/>
                <a:cs typeface="Browallia New" pitchFamily="34" charset="-34"/>
              </a:rPr>
              <a:t>กลุ่มสาระการงานอาชีพและเทคโนโลยี (ช่างอุตสาหกรรม)</a:t>
            </a:r>
            <a:endParaRPr lang="th-TH" sz="1800" dirty="0">
              <a:latin typeface="Browallia New" pitchFamily="34" charset="-34"/>
              <a:cs typeface="Browallia New" pitchFamily="34" charset="-34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 rot="10800000">
            <a:off x="1071538" y="357166"/>
            <a:ext cx="7858180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5000"/>
            <a:duotone>
              <a:schemeClr val="accent3">
                <a:shade val="45000"/>
                <a:satMod val="135000"/>
              </a:schemeClr>
              <a:prstClr val="white"/>
            </a:duotone>
            <a:lum/>
          </a:blip>
          <a:srcRect/>
          <a:stretch>
            <a:fillRect l="-15000" r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286380" y="59272"/>
            <a:ext cx="4000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1800" dirty="0" smtClean="0">
                <a:latin typeface="Browallia New" pitchFamily="34" charset="-34"/>
                <a:cs typeface="Browallia New" pitchFamily="34" charset="-34"/>
              </a:rPr>
              <a:t>กลุ่มสาระการงานอาชีพและเทคโนโลยี (ช่างอุตสาหกรรม)</a:t>
            </a:r>
            <a:endParaRPr lang="th-TH" sz="1800" dirty="0">
              <a:latin typeface="Browallia New" pitchFamily="34" charset="-34"/>
              <a:cs typeface="Browallia New" pitchFamily="34" charset="-34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 rot="10800000">
            <a:off x="1071538" y="357166"/>
            <a:ext cx="7858180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6" name="Picture 5" descr="15-08-10-11431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6247" y="500042"/>
            <a:ext cx="4286279" cy="32147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571472" y="928670"/>
            <a:ext cx="3357586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th-TH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Browallia New" pitchFamily="34" charset="-34"/>
                <a:cs typeface="Browallia New" pitchFamily="34" charset="-34"/>
              </a:rPr>
              <a:t>รอยต่อเกย  </a:t>
            </a:r>
            <a:r>
              <a:rPr lang="en-US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Browallia New" pitchFamily="34" charset="-34"/>
                <a:cs typeface="Browallia New" pitchFamily="34" charset="-34"/>
              </a:rPr>
              <a:t>[Lap joint]</a:t>
            </a:r>
            <a:endParaRPr lang="th-TH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Browallia New" pitchFamily="34" charset="-34"/>
              <a:cs typeface="Browallia New" pitchFamily="34" charset="-34"/>
            </a:endParaRPr>
          </a:p>
        </p:txBody>
      </p:sp>
      <p:pic>
        <p:nvPicPr>
          <p:cNvPr id="8" name="Picture 7" descr="15-08-10-11385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2428868"/>
            <a:ext cx="4286248" cy="32146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8" descr="15-08-10-114307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286248" y="3643290"/>
            <a:ext cx="4286280" cy="32147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80000"/>
            <a:lum bright="70000" contrast="-70000"/>
          </a:blip>
          <a:srcRect/>
          <a:stretch>
            <a:fillRect l="-15000" r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0100" y="1000108"/>
            <a:ext cx="721523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3.</a:t>
            </a:r>
            <a:r>
              <a:rPr lang="th-TH" sz="2400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รอยต่อมุม </a:t>
            </a:r>
            <a:r>
              <a:rPr lang="en-US" sz="2400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[Corner joint]</a:t>
            </a:r>
          </a:p>
          <a:p>
            <a:r>
              <a:rPr lang="en-US" sz="2400" dirty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	</a:t>
            </a:r>
            <a:r>
              <a:rPr lang="th-TH" sz="24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การต่อมุม  คือรอยต่อที่เกิดจากการนำขอบชิ้นงานทั้งสองมาต่อขนานกัน  และทำมุมซึ่งกันและกัน  </a:t>
            </a:r>
            <a:r>
              <a:rPr lang="en-US" sz="24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90</a:t>
            </a:r>
            <a:r>
              <a:rPr lang="th-TH" sz="24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  องศา  ขอบงานทั้งสองอาจวางมุมชนมุมแล้วเชื่อม  เรียกว่า เชื่อมเต็มมุม </a:t>
            </a:r>
            <a:r>
              <a:rPr lang="en-US" sz="24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[Full open corner weld] </a:t>
            </a:r>
            <a:r>
              <a:rPr lang="th-TH" sz="24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หรืออาจวางซ้อนเกยกันครึ่งต่อครึ่ง เรียกว่า เชื่อมครึ่งมุม </a:t>
            </a:r>
            <a:r>
              <a:rPr lang="en-US" sz="24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[Half open corner weld]  </a:t>
            </a:r>
            <a:r>
              <a:rPr lang="th-TH" sz="24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การจะเลือกเตรียมงานต่อมุมแบบใดนั้นจะขึ้นอยู่กับลักษณะชิ้นงานและการนำไปใช้  โดยเฉพาะการต่อมุมแบบเชื่อมครึ่งมุม ถ้าต้องการความแข็งแรงมากขึ้นก็อาจเชื่อมทั้งสองด้าน  คือเชื่อมมุมด้านนอกและมุมด้านในก็สามารถกระทำได้</a:t>
            </a:r>
            <a:endParaRPr lang="th-TH" sz="2400" dirty="0"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  <a:latin typeface="Browallia New" pitchFamily="34" charset="-34"/>
              <a:cs typeface="Browallia New" pitchFamily="34" charset="-34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00100" y="4143380"/>
            <a:ext cx="74295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dirty="0" smtClean="0">
                <a:latin typeface="Browallia New" pitchFamily="34" charset="-34"/>
                <a:cs typeface="Browallia New" pitchFamily="34" charset="-34"/>
              </a:rPr>
              <a:t>	</a:t>
            </a:r>
            <a:r>
              <a:rPr lang="th-TH" sz="24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การเชื่อมต่อมุมสามารถวางชิ้นงานเชื่อมได้ทุกตำแหน่งท่าเชื่อม  จะวางในตำแหน่งท่าราบซึ่งเป็นท่าเชื่อมที่เชื่อมได้ง่าย หรือถ้าชิ้นงานไม่สามารถวางในตำแหน่งท่าราบได้ จำเป็นต้องเชื่อมในตำแหน่งท่าขนานนอนหรือท่าระดับก็เชื่อมได้ โดยทำมุมลวดเชื่อมในลักษณะต่างๆ</a:t>
            </a:r>
            <a:endParaRPr lang="th-TH" sz="2400" dirty="0"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  <a:latin typeface="Browallia New" pitchFamily="34" charset="-34"/>
              <a:cs typeface="Browallia New" pitchFamily="34" charset="-34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86380" y="59272"/>
            <a:ext cx="4000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1800" dirty="0" smtClean="0">
                <a:latin typeface="Browallia New" pitchFamily="34" charset="-34"/>
                <a:cs typeface="Browallia New" pitchFamily="34" charset="-34"/>
              </a:rPr>
              <a:t>กลุ่มสาระการงานอาชีพและเทคโนโลยี (ช่างอุตสาหกรรม)</a:t>
            </a:r>
            <a:endParaRPr lang="th-TH" sz="1800" dirty="0">
              <a:latin typeface="Browallia New" pitchFamily="34" charset="-34"/>
              <a:cs typeface="Browallia New" pitchFamily="34" charset="-34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 rot="10800000">
            <a:off x="1071538" y="357166"/>
            <a:ext cx="7858180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80000"/>
            <a:lum bright="70000" contrast="-70000"/>
          </a:blip>
          <a:srcRect/>
          <a:stretch>
            <a:fillRect l="-15000" r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286380" y="59272"/>
            <a:ext cx="4000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1800" dirty="0" smtClean="0">
                <a:latin typeface="Browallia New" pitchFamily="34" charset="-34"/>
                <a:cs typeface="Browallia New" pitchFamily="34" charset="-34"/>
              </a:rPr>
              <a:t>กลุ่มสาระการงานอาชีพและเทคโนโลยี (ช่างอุตสาหกรรม)</a:t>
            </a:r>
            <a:endParaRPr lang="th-TH" sz="1800" dirty="0">
              <a:latin typeface="Browallia New" pitchFamily="34" charset="-34"/>
              <a:cs typeface="Browallia New" pitchFamily="34" charset="-34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 rot="10800000">
            <a:off x="1071538" y="357166"/>
            <a:ext cx="7858180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500298" y="5572140"/>
            <a:ext cx="3786214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th-TH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Browallia New" pitchFamily="34" charset="-34"/>
                <a:cs typeface="Browallia New" pitchFamily="34" charset="-34"/>
              </a:rPr>
              <a:t>รอยต่อมุม </a:t>
            </a:r>
            <a:r>
              <a:rPr lang="en-US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Browallia New" pitchFamily="34" charset="-34"/>
                <a:cs typeface="Browallia New" pitchFamily="34" charset="-34"/>
              </a:rPr>
              <a:t>[Corner joint]</a:t>
            </a:r>
            <a:endParaRPr lang="th-TH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Browallia New" pitchFamily="34" charset="-34"/>
              <a:cs typeface="Browallia New" pitchFamily="34" charset="-34"/>
            </a:endParaRPr>
          </a:p>
        </p:txBody>
      </p:sp>
      <p:pic>
        <p:nvPicPr>
          <p:cNvPr id="8" name="Picture 7" descr="15-08-10-114206.jpg"/>
          <p:cNvPicPr>
            <a:picLocks noChangeAspect="1"/>
          </p:cNvPicPr>
          <p:nvPr/>
        </p:nvPicPr>
        <p:blipFill>
          <a:blip r:embed="rId3" cstate="print"/>
          <a:srcRect r="4499"/>
          <a:stretch>
            <a:fillRect/>
          </a:stretch>
        </p:blipFill>
        <p:spPr>
          <a:xfrm>
            <a:off x="4381466" y="1214422"/>
            <a:ext cx="4548252" cy="3571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8" descr="15-08-10-114232.jpg"/>
          <p:cNvPicPr>
            <a:picLocks noChangeAspect="1"/>
          </p:cNvPicPr>
          <p:nvPr/>
        </p:nvPicPr>
        <p:blipFill>
          <a:blip r:embed="rId4" cstate="print"/>
          <a:srcRect l="5969" r="4478"/>
          <a:stretch>
            <a:fillRect/>
          </a:stretch>
        </p:blipFill>
        <p:spPr>
          <a:xfrm>
            <a:off x="142844" y="1196586"/>
            <a:ext cx="4286280" cy="35897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209</TotalTime>
  <Words>255</Words>
  <Application>Microsoft Office PowerPoint</Application>
  <PresentationFormat>On-screen Show (4:3)</PresentationFormat>
  <Paragraphs>52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การออกแบบรอยต่องานเชื่อมไฟฟ้า</vt:lpstr>
      <vt:lpstr>การออกแบบรอยต่องานเชื่อมไฟฟ้า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การออกแบบรอยต่อ</dc:title>
  <dc:creator>TOSHIBA</dc:creator>
  <cp:lastModifiedBy>TOSHIBA</cp:lastModifiedBy>
  <cp:revision>23</cp:revision>
  <dcterms:created xsi:type="dcterms:W3CDTF">2010-08-15T01:54:34Z</dcterms:created>
  <dcterms:modified xsi:type="dcterms:W3CDTF">2010-08-18T02:45:57Z</dcterms:modified>
</cp:coreProperties>
</file>