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8" r:id="rId4"/>
    <p:sldId id="257" r:id="rId5"/>
    <p:sldId id="259" r:id="rId6"/>
    <p:sldId id="261" r:id="rId7"/>
    <p:sldId id="264" r:id="rId8"/>
    <p:sldId id="260" r:id="rId9"/>
    <p:sldId id="262" r:id="rId10"/>
    <p:sldId id="263" r:id="rId11"/>
  </p:sldIdLst>
  <p:sldSz cx="9906000" cy="6858000" type="A4"/>
  <p:notesSz cx="9939338" cy="68072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3F"/>
    <a:srgbClr val="DAA600"/>
    <a:srgbClr val="CCCCFF"/>
    <a:srgbClr val="CC0000"/>
    <a:srgbClr val="A83124"/>
    <a:srgbClr val="FF9933"/>
    <a:srgbClr val="BB158C"/>
    <a:srgbClr val="9D1EB2"/>
    <a:srgbClr val="E2AC00"/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86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อนุปริญญา/ปวส.</c:v>
                </c:pt>
                <c:pt idx="1">
                  <c:v>ป.ตรี/สูงกว่า</c:v>
                </c:pt>
                <c:pt idx="2">
                  <c:v>ม.ต้น/ต่ำกว่า</c:v>
                </c:pt>
                <c:pt idx="3">
                  <c:v>ม.ปลาย/ปวช.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25</c:v>
                </c:pt>
                <c:pt idx="2">
                  <c:v>25</c:v>
                </c:pt>
                <c:pt idx="3">
                  <c:v>24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fld id="{D0790B72-BA1D-4307-B623-7B3D3B505165}" type="CATEGORYNAME">
                      <a:rPr lang="th-TH" sz="1600" b="1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pPr/>
                      <a:t>[CATEGORY NAME]</a:t>
                    </a:fld>
                    <a:r>
                      <a:rPr lang="th-TH" sz="1600" b="1" baseline="0" dirty="0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t>
</a:t>
                    </a:r>
                    <a:fld id="{4B40C5B4-D8FB-4B3D-AB1F-A063A02E6434}" type="PERCENTAGE">
                      <a:rPr lang="th-TH" sz="1600" b="1" baseline="0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pPr/>
                      <a:t>[PERCENTAGE]</a:t>
                    </a:fld>
                    <a:endParaRPr lang="th-TH" sz="1600" b="1" baseline="0" dirty="0">
                      <a:latin typeface="JasmineUPC" panose="02020603050405020304" pitchFamily="18" charset="-34"/>
                      <a:cs typeface="JasmineUPC" panose="02020603050405020304" pitchFamily="18" charset="-34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53FEEE3-28FB-4C1F-826B-458FC1BF58FA}" type="CATEGORYNAME">
                      <a:rPr lang="th-TH" sz="1400" b="1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pPr/>
                      <a:t>[CATEGORY NAME]</a:t>
                    </a:fld>
                    <a:r>
                      <a:rPr lang="th-TH" sz="1600" b="1" baseline="0" dirty="0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t>
</a:t>
                    </a:r>
                    <a:fld id="{57A7380C-E6B3-43AF-9431-510C17BA3355}" type="PERCENTAGE">
                      <a:rPr lang="th-TH" sz="1600" b="1" baseline="0">
                        <a:latin typeface="JasmineUPC" panose="02020603050405020304" pitchFamily="18" charset="-34"/>
                        <a:cs typeface="JasmineUPC" panose="02020603050405020304" pitchFamily="18" charset="-34"/>
                      </a:rPr>
                      <a:pPr/>
                      <a:t>[PERCENTAGE]</a:t>
                    </a:fld>
                    <a:endParaRPr lang="th-TH" sz="1600" b="1" baseline="0" dirty="0">
                      <a:latin typeface="JasmineUPC" panose="02020603050405020304" pitchFamily="18" charset="-34"/>
                      <a:cs typeface="JasmineUPC" panose="02020603050405020304" pitchFamily="18" charset="-34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JasmineUPC" panose="02020603050405020304" pitchFamily="18" charset="-34"/>
                    <a:ea typeface="+mn-ea"/>
                    <a:cs typeface="JasmineUPC" panose="02020603050405020304" pitchFamily="18" charset="-34"/>
                  </a:defRPr>
                </a:pPr>
                <a:endParaRPr lang="th-T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เหมาะสมแล้ว</c:v>
                </c:pt>
                <c:pt idx="1">
                  <c:v>ทดสอบหลายอย่างมากเกินไป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EFA96604-78FE-47CC-9C37-2CC5F4BFC337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1FE3B62A-D0C7-488D-ADF1-1E7DBE0E14D7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72E4A9C7-2ACE-4333-8BE5-A5F768EBC55D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684F02B8-4FD4-45DF-9D8F-10DECC82BF7A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E11F4A9B-96EB-4BF7-A5C1-176CA1612485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7D413F93-4685-4162-82AB-64BF6AA65B65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A0F40478-8966-4696-8FE1-1361D3ED3E84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ค้าขาย ธุรกิจส่วนตัว</c:v>
                </c:pt>
                <c:pt idx="1">
                  <c:v>รับจ้างทั่วไป ใช้แรงงาน</c:v>
                </c:pt>
                <c:pt idx="2">
                  <c:v>ลูกจ้าง พนักงานบริษัท</c:v>
                </c:pt>
                <c:pt idx="3">
                  <c:v>เกษตรกร</c:v>
                </c:pt>
                <c:pt idx="4">
                  <c:v>พ่อบ้าน แม่บ้าน/เกษียณ</c:v>
                </c:pt>
                <c:pt idx="5">
                  <c:v>ราชการ/รัฐวิสาหกิจ</c:v>
                </c:pt>
                <c:pt idx="6">
                  <c:v>ว่างงาน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37</c:v>
                </c:pt>
                <c:pt idx="1">
                  <c:v>18</c:v>
                </c:pt>
                <c:pt idx="2">
                  <c:v>14</c:v>
                </c:pt>
                <c:pt idx="3">
                  <c:v>11</c:v>
                </c:pt>
                <c:pt idx="4">
                  <c:v>9</c:v>
                </c:pt>
                <c:pt idx="5">
                  <c:v>9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pattFill prst="ltUp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ค้าขาย ธุรกิจส่วนตัว</c:v>
                </c:pt>
                <c:pt idx="1">
                  <c:v>รับจ้างทั่วไป ใช้แรงงาน</c:v>
                </c:pt>
                <c:pt idx="2">
                  <c:v>ลูกจ้าง พนักงานบริษัท</c:v>
                </c:pt>
                <c:pt idx="3">
                  <c:v>เกษตรกร</c:v>
                </c:pt>
                <c:pt idx="4">
                  <c:v>พ่อบ้าน แม่บ้าน/เกษียณ</c:v>
                </c:pt>
                <c:pt idx="5">
                  <c:v>ราชการ/รัฐวิสาหกิจ</c:v>
                </c:pt>
                <c:pt idx="6">
                  <c:v>ว่างงาน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pattFill prst="ltUp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3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ค้าขาย ธุรกิจส่วนตัว</c:v>
                </c:pt>
                <c:pt idx="1">
                  <c:v>รับจ้างทั่วไป ใช้แรงงาน</c:v>
                </c:pt>
                <c:pt idx="2">
                  <c:v>ลูกจ้าง พนักงานบริษัท</c:v>
                </c:pt>
                <c:pt idx="3">
                  <c:v>เกษตรกร</c:v>
                </c:pt>
                <c:pt idx="4">
                  <c:v>พ่อบ้าน แม่บ้าน/เกษียณ</c:v>
                </c:pt>
                <c:pt idx="5">
                  <c:v>ราชการ/รัฐวิสาหกิจ</c:v>
                </c:pt>
                <c:pt idx="6">
                  <c:v>ว่างงาน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431593728"/>
        <c:axId val="-431582848"/>
      </c:barChart>
      <c:valAx>
        <c:axId val="-4315828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431593728"/>
        <c:crosses val="autoZero"/>
        <c:crossBetween val="between"/>
      </c:valAx>
      <c:catAx>
        <c:axId val="-43159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4315828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E2798EAF-03FA-4A5A-8460-6CF538C97FA1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547045BF-D60B-49CE-B87B-A2A79C4D1A31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909285F6-209F-4096-B24C-29E6554568A4}" type="VALUE">
                      <a:rPr lang="en-US" smtClean="0"/>
                      <a:pPr/>
                      <a:t>[VALUE]</a:t>
                    </a:fld>
                    <a:r>
                      <a:rPr lang="en-US" smtClean="0"/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52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-431587200"/>
        <c:axId val="-431589376"/>
      </c:barChart>
      <c:catAx>
        <c:axId val="-43158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431589376"/>
        <c:crosses val="autoZero"/>
        <c:auto val="1"/>
        <c:lblAlgn val="ctr"/>
        <c:lblOffset val="100"/>
        <c:noMultiLvlLbl val="0"/>
      </c:catAx>
      <c:valAx>
        <c:axId val="-431589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431587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Lbls>
            <c:dLbl>
              <c:idx val="0"/>
              <c:tx>
                <c:rich>
                  <a:bodyPr/>
                  <a:lstStyle/>
                  <a:p>
                    <a:fld id="{C3ED5C84-5819-4D1F-9498-47736B178112}" type="CATEGORYNAME">
                      <a:rPr lang="th-TH"/>
                      <a:pPr/>
                      <a:t>[CATEGORY NAME]</a:t>
                    </a:fld>
                    <a:r>
                      <a:rPr lang="th-TH" baseline="0" dirty="0"/>
                      <a:t>
</a:t>
                    </a:r>
                    <a:fld id="{8AC88990-C21B-4313-B284-EABACF570B24}" type="VALUE">
                      <a:rPr lang="th-TH" baseline="0" smtClean="0"/>
                      <a:pPr/>
                      <a:t>[VALUE]</a:t>
                    </a:fld>
                    <a:endParaRPr lang="th-TH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086F199-C4CF-4FFD-8C49-57FA2D7D57B1}" type="CATEGORYNAME">
                      <a:rPr lang="th-TH"/>
                      <a:pPr/>
                      <a:t>[CATEGORY NAME]</a:t>
                    </a:fld>
                    <a:r>
                      <a:rPr lang="th-TH" baseline="0" dirty="0"/>
                      <a:t>
</a:t>
                    </a:r>
                    <a:fld id="{27D6979C-4FCA-4F76-9673-0947AA8FD45D}" type="VALUE">
                      <a:rPr lang="th-TH" baseline="0" smtClean="0"/>
                      <a:pPr/>
                      <a:t>[VALUE]</a:t>
                    </a:fld>
                    <a:endParaRPr lang="th-TH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9B844DD-C1D2-4D1A-A568-027AAA466BC7}" type="CATEGORYNAME">
                      <a:rPr lang="th-TH"/>
                      <a:pPr/>
                      <a:t>[CATEGORY NAME]</a:t>
                    </a:fld>
                    <a:r>
                      <a:rPr lang="th-TH" baseline="0" dirty="0"/>
                      <a:t>
</a:t>
                    </a:r>
                    <a:fld id="{3662B5F0-E42C-4DD1-AA3D-734E334E819F}" type="VALUE">
                      <a:rPr lang="th-TH" baseline="0" smtClean="0"/>
                      <a:pPr/>
                      <a:t>[VALUE]</a:t>
                    </a:fld>
                    <a:endParaRPr lang="th-TH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EAEF3312-0A52-42F1-A17E-4F21CDC23AB9}" type="CATEGORYNAME">
                      <a:rPr lang="th-TH"/>
                      <a:pPr/>
                      <a:t>[CATEGORY NAME]</a:t>
                    </a:fld>
                    <a:r>
                      <a:rPr lang="th-TH" baseline="0" dirty="0"/>
                      <a:t>
</a:t>
                    </a:r>
                    <a:fld id="{D6AC465D-B8E8-4CA8-BE8F-F92FF9FCCB2F}" type="VALUE">
                      <a:rPr lang="th-TH" baseline="0" smtClean="0"/>
                      <a:pPr/>
                      <a:t>[VALUE]</a:t>
                    </a:fld>
                    <a:endParaRPr lang="th-TH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JasmineUPC" panose="02020603050405020304" pitchFamily="18" charset="-34"/>
                    <a:ea typeface="+mn-ea"/>
                    <a:cs typeface="JasmineUPC" panose="02020603050405020304" pitchFamily="18" charset="-34"/>
                  </a:defRPr>
                </a:pPr>
                <a:endParaRPr lang="th-TH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เล่นโซเชียล/อินเทอร์เน็ต</c:v>
                </c:pt>
                <c:pt idx="1">
                  <c:v>เรียนพิเศษ/กวดวิชา</c:v>
                </c:pt>
                <c:pt idx="2">
                  <c:v>ดูโทรทัศน์/ฟังวิทยุ</c:v>
                </c:pt>
                <c:pt idx="3">
                  <c:v>พักผ่อนกับครอบครัว</c:v>
                </c:pt>
                <c:pt idx="4">
                  <c:v>ทำการบ้าน</c:v>
                </c:pt>
                <c:pt idx="5">
                  <c:v>อ่านหนังสือเรียน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0.48</c:v>
                </c:pt>
                <c:pt idx="1">
                  <c:v>0.11</c:v>
                </c:pt>
                <c:pt idx="2">
                  <c:v>0.11</c:v>
                </c:pt>
                <c:pt idx="3">
                  <c:v>0.1</c:v>
                </c:pt>
                <c:pt idx="4">
                  <c:v>0.09</c:v>
                </c:pt>
                <c:pt idx="5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68711178150716"/>
          <c:y val="3.2218582672952328E-2"/>
          <c:w val="0.77681242570731668"/>
          <c:h val="0.80037463039151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เรียนพิเศษ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ทั่วไป</c:v>
                </c:pt>
                <c:pt idx="1">
                  <c:v>ยากจน</c:v>
                </c:pt>
                <c:pt idx="2">
                  <c:v>ปานกลาง</c:v>
                </c:pt>
                <c:pt idx="3">
                  <c:v>พอมีฐานะ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43</c:v>
                </c:pt>
                <c:pt idx="2">
                  <c:v>62</c:v>
                </c:pt>
                <c:pt idx="3">
                  <c:v>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ไม่ได้เรียน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ทั่วไป</c:v>
                </c:pt>
                <c:pt idx="1">
                  <c:v>ยากจน</c:v>
                </c:pt>
                <c:pt idx="2">
                  <c:v>ปานกลาง</c:v>
                </c:pt>
                <c:pt idx="3">
                  <c:v>พอมีฐานะ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57</c:v>
                </c:pt>
                <c:pt idx="2">
                  <c:v>38</c:v>
                </c:pt>
                <c:pt idx="3">
                  <c:v>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340427600"/>
        <c:axId val="-340423248"/>
      </c:barChart>
      <c:catAx>
        <c:axId val="-340427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340423248"/>
        <c:crosses val="autoZero"/>
        <c:auto val="1"/>
        <c:lblAlgn val="ctr"/>
        <c:lblOffset val="100"/>
        <c:noMultiLvlLbl val="0"/>
      </c:catAx>
      <c:valAx>
        <c:axId val="-34042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340427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534310998808457"/>
          <c:y val="0.90984640115111548"/>
          <c:w val="0.2552264570478297"/>
          <c:h val="9.01535988488845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รายการค่าใช้จ่าย</a:t>
            </a:r>
            <a:r>
              <a:rPr lang="th-TH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เกี่ยวกับการเรียนในระดับชั้นม.ปลาย </a:t>
            </a:r>
          </a:p>
          <a:p>
            <a:pPr>
              <a:defRPr/>
            </a:pPr>
            <a:r>
              <a:rPr lang="th-TH" dirty="0">
                <a:latin typeface="TH SarabunPSK" panose="020B0500040200020003" pitchFamily="34" charset="-34"/>
                <a:cs typeface="TH SarabunPSK" panose="020B0500040200020003" pitchFamily="34" charset="-34"/>
              </a:rPr>
              <a:t>(ไม่รวมค่าเทอมและค่าหนังสือตำราเรียนตามนโยบายเรียนฟรี) </a:t>
            </a:r>
            <a:endParaRPr lang="en-US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c:rich>
      </c:tx>
      <c:layout>
        <c:manualLayout>
          <c:xMode val="edge"/>
          <c:yMode val="edge"/>
          <c:x val="0.27281678128700715"/>
          <c:y val="7.58432935319400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ค่าอาหารกลางวันในร.ร.</c:v>
                </c:pt>
                <c:pt idx="1">
                  <c:v>ค่าสมัครสอบต่างๆ ค่ามัดจำเพื่อรักษาสิทธิ์ ค่าเดินทาง ที่พัก </c:v>
                </c:pt>
                <c:pt idx="2">
                  <c:v>ค่ารถไปร.ร.</c:v>
                </c:pt>
                <c:pt idx="3">
                  <c:v>ค่าเรียนพิเศษ ค่ารถไปเรียนพิเศษ และค่าที่พักไปเรียนพิเศษ </c:v>
                </c:pt>
                <c:pt idx="4">
                  <c:v>ค่าหนังสือ/ตำราเรียนเพิ่มเติม</c:v>
                </c:pt>
                <c:pt idx="5">
                  <c:v>อื่นๆ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89</c:v>
                </c:pt>
                <c:pt idx="1">
                  <c:v>62</c:v>
                </c:pt>
                <c:pt idx="2">
                  <c:v>58</c:v>
                </c:pt>
                <c:pt idx="3">
                  <c:v>49</c:v>
                </c:pt>
                <c:pt idx="4">
                  <c:v>29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40414000"/>
        <c:axId val="-340418352"/>
        <c:axId val="0"/>
      </c:bar3DChart>
      <c:catAx>
        <c:axId val="-34041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340418352"/>
        <c:crosses val="autoZero"/>
        <c:auto val="1"/>
        <c:lblAlgn val="ctr"/>
        <c:lblOffset val="100"/>
        <c:noMultiLvlLbl val="0"/>
      </c:catAx>
      <c:valAx>
        <c:axId val="-3404183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34041400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JasmineUPC" panose="02020603050405020304" pitchFamily="18" charset="-34"/>
                <a:ea typeface="+mn-ea"/>
                <a:cs typeface="JasmineUPC" panose="02020603050405020304" pitchFamily="18" charset="-34"/>
              </a:defRPr>
            </a:pPr>
            <a:endParaRPr lang="th-TH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951236381944145E-2"/>
          <c:y val="9.7882028888631768E-3"/>
          <c:w val="0.96243978585975343"/>
          <c:h val="0.748043302860430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พร้อมมากที่สุด</c:v>
                </c:pt>
              </c:strCache>
            </c:strRef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</c:v>
                </c:pt>
                <c:pt idx="1">
                  <c:v>23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ค่อนข้างพร้อม</c:v>
                </c:pt>
              </c:strCache>
            </c:strRef>
          </c:tx>
          <c:spPr>
            <a:pattFill prst="narHorz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5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38</c:v>
                </c:pt>
                <c:pt idx="1">
                  <c:v>59</c:v>
                </c:pt>
                <c:pt idx="2">
                  <c:v>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ไม่ค่อยพร้อม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25</c:v>
                </c:pt>
                <c:pt idx="1">
                  <c:v>18</c:v>
                </c:pt>
                <c:pt idx="2">
                  <c:v>11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ไม่พร้อมเลย</c:v>
                </c:pt>
              </c:strCache>
            </c:strRef>
          </c:tx>
          <c:spPr>
            <a:pattFill prst="narHorz">
              <a:fgClr>
                <a:schemeClr val="accent6">
                  <a:lumMod val="60000"/>
                </a:schemeClr>
              </a:fgClr>
              <a:bgClr>
                <a:schemeClr val="accent6">
                  <a:lumMod val="60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>
                  <a:lumMod val="60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เคยกู้ยืมเงิน</c:v>
                </c:pt>
              </c:strCache>
            </c:strRef>
          </c:tx>
          <c:spPr>
            <a:solidFill>
              <a:srgbClr val="CC0000"/>
            </a:solidFill>
            <a:ln>
              <a:noFill/>
            </a:ln>
            <a:effectLst>
              <a:innerShdw blurRad="114300">
                <a:schemeClr val="accent5">
                  <a:lumMod val="60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52</c:v>
                </c:pt>
                <c:pt idx="1">
                  <c:v>27</c:v>
                </c:pt>
                <c:pt idx="2">
                  <c:v>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340424880"/>
        <c:axId val="-340424336"/>
      </c:barChart>
      <c:catAx>
        <c:axId val="-34042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ea typeface="+mn-ea"/>
                <a:cs typeface="JasmineUPC" panose="02020603050405020304" pitchFamily="18" charset="-34"/>
              </a:defRPr>
            </a:pPr>
            <a:endParaRPr lang="th-TH"/>
          </a:p>
        </c:txPr>
        <c:crossAx val="-340424336"/>
        <c:crosses val="autoZero"/>
        <c:auto val="1"/>
        <c:lblAlgn val="ctr"/>
        <c:lblOffset val="100"/>
        <c:noMultiLvlLbl val="0"/>
      </c:catAx>
      <c:valAx>
        <c:axId val="-3404243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4042488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946326951582308"/>
          <c:w val="0.96577061883169557"/>
          <c:h val="7.29362735124288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รายจ่ายทางโอกาสที่ต่างกันตาม</a:t>
            </a:r>
            <a:r>
              <a:rPr lang="th-TH" sz="1800" dirty="0">
                <a:latin typeface="JasmineUPC" panose="02020603050405020304" pitchFamily="18" charset="-34"/>
                <a:cs typeface="JasmineUPC" panose="02020603050405020304" pitchFamily="18" charset="-34"/>
              </a:rPr>
              <a:t>สถานะทางเศรษฐกิจ </a:t>
            </a:r>
          </a:p>
          <a:p>
            <a:pPr>
              <a:defRPr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(ค่าใช้จ่ายเกี่ยวกับการเรียนม.ปลายไม่รวม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ค่าเทอม/ตำราเรียนของโรงเรียน)</a:t>
            </a:r>
            <a:r>
              <a:rPr lang="th-TH" sz="1600" baseline="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title>
    <c:autoTitleDeleted val="0"/>
    <c:plotArea>
      <c:layout>
        <c:manualLayout>
          <c:layoutTarget val="inner"/>
          <c:xMode val="edge"/>
          <c:yMode val="edge"/>
          <c:x val="1.8449002769991646E-2"/>
          <c:y val="0.17984296143171274"/>
          <c:w val="0.96310199446001665"/>
          <c:h val="0.629818391095223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ค่ารถไปร.ร.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65</c:v>
                </c:pt>
                <c:pt idx="1">
                  <c:v>58</c:v>
                </c:pt>
                <c:pt idx="2">
                  <c:v>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ค่าอาหารกลางวัน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</c:v>
                </c:pt>
                <c:pt idx="1">
                  <c:v>90</c:v>
                </c:pt>
                <c:pt idx="2">
                  <c:v>86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ค่าใช้จ่ายในการเรียนพิเศษ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27</c:v>
                </c:pt>
                <c:pt idx="1">
                  <c:v>51</c:v>
                </c:pt>
                <c:pt idx="2">
                  <c:v>63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ค่าใช้จ่ายในการสมัครสอบ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46</c:v>
                </c:pt>
                <c:pt idx="1">
                  <c:v>65</c:v>
                </c:pt>
                <c:pt idx="2">
                  <c:v>67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ค่าหนังสือ/ตำราเรียนเพิ่มเติม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29</c:v>
                </c:pt>
                <c:pt idx="2">
                  <c:v>33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-340421616"/>
        <c:axId val="-340415088"/>
      </c:barChart>
      <c:catAx>
        <c:axId val="-340421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340415088"/>
        <c:crosses val="autoZero"/>
        <c:auto val="1"/>
        <c:lblAlgn val="ctr"/>
        <c:lblOffset val="100"/>
        <c:noMultiLvlLbl val="0"/>
      </c:catAx>
      <c:valAx>
        <c:axId val="-340415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4042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6.2340857541871776E-2"/>
          <c:y val="0.84278951870175522"/>
          <c:w val="0.90004495555287301"/>
          <c:h val="0.133698071030224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JasmineUPC" panose="02020603050405020304" pitchFamily="18" charset="-34"/>
              <a:ea typeface="+mn-ea"/>
              <a:cs typeface="JasmineUPC" panose="02020603050405020304" pitchFamily="18" charset="-34"/>
            </a:defRPr>
          </a:pPr>
          <a:endParaRPr lang="th-T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เห็นด้วย</c:v>
                </c:pt>
              </c:strCache>
            </c:strRef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</c:v>
                </c:pt>
                <c:pt idx="1">
                  <c:v>61</c:v>
                </c:pt>
                <c:pt idx="2">
                  <c:v>42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เฉยๆ</c:v>
                </c:pt>
              </c:strCache>
            </c:strRef>
          </c:tx>
          <c:spPr>
            <a:pattFill prst="narHorz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5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18</c:v>
                </c:pt>
                <c:pt idx="1">
                  <c:v>21</c:v>
                </c:pt>
                <c:pt idx="2">
                  <c:v>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ไม่เห็นด้วย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ยากจน</c:v>
                </c:pt>
                <c:pt idx="1">
                  <c:v>ปานกลาง</c:v>
                </c:pt>
                <c:pt idx="2">
                  <c:v>ค่อนข้างมีฐานะ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10</c:v>
                </c:pt>
                <c:pt idx="1">
                  <c:v>18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340416720"/>
        <c:axId val="-340414544"/>
      </c:barChart>
      <c:catAx>
        <c:axId val="-34041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-340414544"/>
        <c:crosses val="autoZero"/>
        <c:auto val="1"/>
        <c:lblAlgn val="ctr"/>
        <c:lblOffset val="100"/>
        <c:noMultiLvlLbl val="0"/>
      </c:catAx>
      <c:valAx>
        <c:axId val="-3404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40416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6515132237255727"/>
          <c:y val="0.27745872784314618"/>
          <c:w val="0.41740012704768853"/>
          <c:h val="7.31921077384942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0.89806</cdr:x>
      <cdr:y>0.18586</cdr:y>
    </cdr:from>
    <cdr:to>
      <cdr:x>0.96278</cdr:x>
      <cdr:y>0.24869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5286375" y="676275"/>
          <a:ext cx="381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th-TH" sz="1100"/>
            <a:t>(</a:t>
          </a:r>
          <a:r>
            <a:rPr lang="en-US" sz="1100"/>
            <a:t>%</a:t>
          </a:r>
          <a:r>
            <a:rPr lang="th-TH" sz="1100"/>
            <a:t>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1"/>
            </a:lvl1pPr>
            <a:lvl2pPr marL="457181" indent="0" algn="ctr">
              <a:buNone/>
              <a:defRPr sz="2000"/>
            </a:lvl2pPr>
            <a:lvl3pPr marL="914362" indent="0" algn="ctr">
              <a:buNone/>
              <a:defRPr sz="1800"/>
            </a:lvl3pPr>
            <a:lvl4pPr marL="1371543" indent="0" algn="ctr">
              <a:buNone/>
              <a:defRPr sz="1600"/>
            </a:lvl4pPr>
            <a:lvl5pPr marL="1828723" indent="0" algn="ctr">
              <a:buNone/>
              <a:defRPr sz="1600"/>
            </a:lvl5pPr>
            <a:lvl6pPr marL="2285905" indent="0" algn="ctr">
              <a:buNone/>
              <a:defRPr sz="1600"/>
            </a:lvl6pPr>
            <a:lvl7pPr marL="2743085" indent="0" algn="ctr">
              <a:buNone/>
              <a:defRPr sz="1600"/>
            </a:lvl7pPr>
            <a:lvl8pPr marL="3200266" indent="0" algn="ctr">
              <a:buNone/>
              <a:defRPr sz="1600"/>
            </a:lvl8pPr>
            <a:lvl9pPr marL="36574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2897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892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8268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9383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6"/>
            <a:ext cx="8543925" cy="1500187"/>
          </a:xfrm>
        </p:spPr>
        <p:txBody>
          <a:bodyPr/>
          <a:lstStyle>
            <a:lvl1pPr marL="0" indent="0">
              <a:buNone/>
              <a:defRPr sz="2401">
                <a:solidFill>
                  <a:schemeClr val="tx1"/>
                </a:solidFill>
              </a:defRPr>
            </a:lvl1pPr>
            <a:lvl2pPr marL="45718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145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419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807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714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950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1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772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181" indent="0">
              <a:buNone/>
              <a:defRPr sz="2799"/>
            </a:lvl2pPr>
            <a:lvl3pPr marL="914362" indent="0">
              <a:buNone/>
              <a:defRPr sz="2401"/>
            </a:lvl3pPr>
            <a:lvl4pPr marL="1371543" indent="0">
              <a:buNone/>
              <a:defRPr sz="2000"/>
            </a:lvl4pPr>
            <a:lvl5pPr marL="1828723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6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132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B2271-8D6F-4458-94CD-245D762078DD}" type="datetimeFigureOut">
              <a:rPr lang="th-TH" smtClean="0"/>
              <a:t>27/04/59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8E62C-2CAF-4D67-A27D-00778A475DD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4389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chart" Target="../charts/chart3.xml"/><Relationship Id="rId5" Type="http://schemas.openxmlformats.org/officeDocument/2006/relationships/image" Target="../media/image5.png"/><Relationship Id="rId10" Type="http://schemas.openxmlformats.org/officeDocument/2006/relationships/chart" Target="../charts/chart2.xml"/><Relationship Id="rId4" Type="http://schemas.openxmlformats.org/officeDocument/2006/relationships/image" Target="../media/image4.png"/><Relationship Id="rId9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emf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723900"/>
            <a:ext cx="9515475" cy="534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06684" y="-167865"/>
            <a:ext cx="7326866" cy="1881305"/>
            <a:chOff x="2096009" y="1249564"/>
            <a:chExt cx="8665640" cy="2053906"/>
          </a:xfrm>
        </p:grpSpPr>
        <p:grpSp>
          <p:nvGrpSpPr>
            <p:cNvPr id="4" name="Group 3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2910420" y="127390"/>
            <a:ext cx="4530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เสียงสะท้อนต่อภาครัฐถึง</a:t>
            </a:r>
          </a:p>
          <a:p>
            <a:pPr algn="ctr"/>
            <a:r>
              <a:rPr lang="th-TH" sz="24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หลักสูตรการสอนและการสอบเข้าอุดมศึกษา  </a:t>
            </a:r>
            <a:endParaRPr lang="th-TH" sz="2400" dirty="0">
              <a:solidFill>
                <a:schemeClr val="accent5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07934" y="1546414"/>
            <a:ext cx="4804859" cy="5227093"/>
          </a:xfrm>
          <a:prstGeom prst="roundRect">
            <a:avLst>
              <a:gd name="adj" fmla="val 3603"/>
            </a:avLst>
          </a:prstGeom>
          <a:solidFill>
            <a:schemeClr val="bg2">
              <a:lumMod val="9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ounded Rectangle 11"/>
          <p:cNvSpPr/>
          <p:nvPr/>
        </p:nvSpPr>
        <p:spPr>
          <a:xfrm>
            <a:off x="109669" y="1546413"/>
            <a:ext cx="4804859" cy="5227093"/>
          </a:xfrm>
          <a:prstGeom prst="roundRect">
            <a:avLst>
              <a:gd name="adj" fmla="val 360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8388" y="1599675"/>
            <a:ext cx="2943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เสียงสะท้อนจากนักเรียนม.ปลาย </a:t>
            </a:r>
            <a:endParaRPr lang="th-TH" sz="2000" b="1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6716" y="1569396"/>
            <a:ext cx="380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เสียงสะท้อนจากผู้ปกครองนักเรียนม.ปลาย </a:t>
            </a:r>
            <a:endParaRPr lang="th-TH" sz="2000" b="1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7934" y="2093154"/>
            <a:ext cx="467697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การสอบและการเรียนให้เหมือนกับ </a:t>
            </a:r>
            <a:r>
              <a:rPr lang="th-TH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หลักสูตรที่เรียนไม่ตรงกับการสอบ ข้อสอบออกนอกเนื้อหา (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35%</a:t>
            </a:r>
            <a:r>
              <a:rPr lang="th-TH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)   </a:t>
            </a:r>
            <a:endParaRPr lang="th-TH" sz="1600" dirty="0">
              <a:solidFill>
                <a:schemeClr val="accent2">
                  <a:lumMod val="75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รัฐ</a:t>
            </a:r>
            <a:r>
              <a:rPr lang="th-TH" sz="1800" dirty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ควรควบคุมค่าสมัครสอบโดยการกำหนดเป็นมาตรฐาน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ค่าธรรมเนียม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ในการสอบสูง/ค่าสอบแพง /ค่าสมัครสอบฟรี/ลดค่าใช้จ่ายในการสมัครสอบ /สนามสอบจำนวนมากทำให้สิ้นเปลือง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18%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ลดการสอบเข้าเรียนต่อในระดับอุดมศึกษา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สอบมากเกินไป ทำให้เด็กเหนื่อย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15%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ปรับปรุงหลักสูตรการศึกษา </a:t>
            </a:r>
            <a:r>
              <a:rPr lang="th-TH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หลักสูตรให้ง่ายกว่านี้ ไม่ยุ่งยาก/หลักสูตรเปลี่ยนแปลงน้อย ไม่ทันยุคสมัย (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13%</a:t>
            </a:r>
            <a:r>
              <a:rPr lang="th-TH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ปรับวิธีการสอบเข้า/มีเอ็นทรานซ์เหมือนเดิม </a:t>
            </a:r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(</a:t>
            </a:r>
            <a:r>
              <a:rPr lang="en-US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11%</a:t>
            </a:r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ปรับปรุงคุณภาพครูในโรงเรียน</a:t>
            </a:r>
            <a:r>
              <a:rPr lang="th-TH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ให้มีประสิทธิภาพเท่ากับโรงเรียนกวดวิชา ครูควรตั้งใจสอนกว่านี้ (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10%</a:t>
            </a:r>
            <a:r>
              <a:rPr lang="th-TH" sz="16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ฝึกทักษะที่ใช้ในชีวิตประจำวัน เน้นปฏิบัติ มากกว่าเน้นการสอบ </a:t>
            </a:r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(</a:t>
            </a:r>
            <a:r>
              <a:rPr lang="en-US" sz="1800" dirty="0">
                <a:latin typeface="JasmineUPC" panose="02020603050405020304" pitchFamily="18" charset="-34"/>
                <a:cs typeface="JasmineUPC" panose="02020603050405020304" pitchFamily="18" charset="-34"/>
              </a:rPr>
              <a:t>8</a:t>
            </a:r>
            <a:r>
              <a:rPr lang="en-US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%</a:t>
            </a:r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669" y="1890575"/>
            <a:ext cx="4720857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สอบมากเกินไป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สอบถี่มากจนไม่สนใจเรียนที่โรงเรียน ลดการสอบให้น้อยลงเพื่อลดค่าใช้จ่าย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26%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สอนในสิ่งที่สอบในมหาวิทยาลัย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เนื้อหาของหลักสูตรที่เรียนและหนังสือไม่ตรงกับเนื้อหาการสอบเข้าของมหาวิทยาลัย / เนื้อหาการสอบขอให้เหมาะสมกับระดับการศึกษา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20%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ลดเวลาเรียน เพิ่มเวลารู้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เพิ่มเวลาเล่นหรือทำกิจกรรมที่สนใจ/แบ่งเวลาให้นักเรียนไปค้นคว้าหรือพักผ่อน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18%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ลดความยากของข้อสอบ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/ข้อสอบไม่ควรเกินความสามารถในระดับม.ปลาย(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15%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ลดค่าใช้จ่ายในการสมัครสอบ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ค่าธรรมเนียมแพงมาก/สอบฟรี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10%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ปรับหลักสูตรให้มีมาตรฐานเท่ากันทั้งประเทศ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/หลักสูตรเนื้อหาการสอนที่เหมือนกันทุกโรงเรียน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9%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ปรับปรุงคุณภาพครูในโรงเรียนให้มีประสิทธิภาพ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ครูที่สอนมีมาตรฐานกว่าขึ้น สอนให้ตรงกับสาขาที่จบ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5%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อื่นๆ อาทิ  จัดการเรียนการสอนให้เข้มข้นและเต็มที่กว่านี้เพื่อลดการกวดวิชา/ สอบครั้งเดียวจบ/ กลับไปสอบเอ็นทรานซ์เหมือนเดิม / ควรเน้นการเรียนเพื่อใช้ประโยชน์มากกว่าการเรียนเพื่อสอบ (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15%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5427" y="-167864"/>
            <a:ext cx="9905738" cy="1599727"/>
            <a:chOff x="2096009" y="1249564"/>
            <a:chExt cx="8665640" cy="2053906"/>
          </a:xfrm>
        </p:grpSpPr>
        <p:grpSp>
          <p:nvGrpSpPr>
            <p:cNvPr id="3" name="Group 2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213743" y="32685"/>
            <a:ext cx="5629330" cy="1354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th-TH" sz="24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ผลสำรวจความ</a:t>
            </a:r>
            <a:r>
              <a:rPr lang="th-TH" sz="24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คิดเห็นของ</a:t>
            </a:r>
            <a:r>
              <a:rPr lang="th-TH" sz="24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นักเรียนม.ปลาย-</a:t>
            </a:r>
            <a:r>
              <a:rPr lang="th-TH" sz="24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ผู้ปกครองต่อการเตรียมความพร้อมเพื่อศึกษาต่ออุดมศึกษา</a:t>
            </a:r>
            <a:endParaRPr lang="en-US" sz="24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4394" y="1179443"/>
            <a:ext cx="4881093" cy="5604129"/>
          </a:xfrm>
          <a:prstGeom prst="roundRect">
            <a:avLst>
              <a:gd name="adj" fmla="val 5697"/>
            </a:avLst>
          </a:prstGeom>
          <a:solidFill>
            <a:schemeClr val="accent1">
              <a:lumMod val="40000"/>
              <a:lumOff val="60000"/>
              <a:alpha val="66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/>
          <p:cNvSpPr txBox="1"/>
          <p:nvPr/>
        </p:nvSpPr>
        <p:spPr>
          <a:xfrm>
            <a:off x="227722" y="1258555"/>
            <a:ext cx="46200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นักเรียนม.ปลาย (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1,564 </a:t>
            </a:r>
            <a:r>
              <a:rPr lang="th-TH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ตัวอย่าง) </a:t>
            </a:r>
            <a:endParaRPr lang="en-US" sz="1800" b="1" dirty="0">
              <a:solidFill>
                <a:schemeClr val="accent4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จากโรงเรียนในเขตอ.เมือง และนอกเขตอ.เมือง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กรุงเทพมหานคร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และ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4 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จังหวัดหัวเมืองใหญ่ ได้แก่ เชียงใหม่ กาญจนบุรี นครราชสีมา และ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สงขลา</a:t>
            </a:r>
            <a:endParaRPr lang="th-TH" sz="16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" t="49904" r="18124" b="33900"/>
          <a:stretch/>
        </p:blipFill>
        <p:spPr>
          <a:xfrm>
            <a:off x="567182" y="2363152"/>
            <a:ext cx="3691712" cy="4636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5836" y="3904243"/>
            <a:ext cx="4105577" cy="274084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8" t="23292"/>
          <a:stretch/>
        </p:blipFill>
        <p:spPr>
          <a:xfrm>
            <a:off x="2378274" y="3136712"/>
            <a:ext cx="2567213" cy="35385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9" t="30086" r="17569" b="48501"/>
          <a:stretch/>
        </p:blipFill>
        <p:spPr>
          <a:xfrm>
            <a:off x="560294" y="2931703"/>
            <a:ext cx="3705487" cy="69545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97121" y="3989511"/>
            <a:ext cx="1815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anose="02020603050405020304" pitchFamily="18" charset="-34"/>
                <a:cs typeface="JasmineUPC" panose="02020603050405020304" pitchFamily="18" charset="-34"/>
              </a:rPr>
              <a:t>สถานภาพทางเศรษฐกิจ</a:t>
            </a:r>
            <a:endParaRPr lang="th-TH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028408" y="1179443"/>
            <a:ext cx="4780053" cy="5567480"/>
          </a:xfrm>
          <a:prstGeom prst="roundRect">
            <a:avLst>
              <a:gd name="adj" fmla="val 569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/>
          <p:cNvSpPr txBox="1"/>
          <p:nvPr/>
        </p:nvSpPr>
        <p:spPr>
          <a:xfrm>
            <a:off x="5230976" y="1142825"/>
            <a:ext cx="46200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ผู้ปกครองนักเรียนม.ปลาย (</a:t>
            </a:r>
            <a:r>
              <a:rPr lang="en-US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511 </a:t>
            </a:r>
            <a:r>
              <a:rPr lang="th-TH" sz="18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ตัวอย่าง) </a:t>
            </a:r>
            <a:endParaRPr lang="en-US" sz="1800" b="1" dirty="0">
              <a:solidFill>
                <a:schemeClr val="accent4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จากโรงเรียนในเขตอ.เมืองและนอกเขตอ.เมือง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กรุงเทพมหานคร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และ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4 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จังหวัดหัวเมืองใหญ่ ได้แก่ เชียงใหม่ กาญจนบุรี นครราชสีมา และ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สงขลา</a:t>
            </a:r>
            <a:endParaRPr lang="th-TH" sz="1600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" t="72425" r="17929" b="15887"/>
          <a:stretch/>
        </p:blipFill>
        <p:spPr>
          <a:xfrm>
            <a:off x="5241365" y="2250821"/>
            <a:ext cx="2495800" cy="384204"/>
          </a:xfrm>
          <a:prstGeom prst="rect">
            <a:avLst/>
          </a:prstGeom>
        </p:spPr>
      </p:pic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246395439"/>
              </p:ext>
            </p:extLst>
          </p:nvPr>
        </p:nvGraphicFramePr>
        <p:xfrm>
          <a:off x="4847792" y="2587074"/>
          <a:ext cx="3625416" cy="2200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39286840"/>
              </p:ext>
            </p:extLst>
          </p:nvPr>
        </p:nvGraphicFramePr>
        <p:xfrm>
          <a:off x="5045763" y="4531663"/>
          <a:ext cx="4667613" cy="2305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221666078"/>
              </p:ext>
            </p:extLst>
          </p:nvPr>
        </p:nvGraphicFramePr>
        <p:xfrm>
          <a:off x="7781758" y="1444438"/>
          <a:ext cx="2081677" cy="440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8002929" y="2403998"/>
            <a:ext cx="1815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anose="02020603050405020304" pitchFamily="18" charset="-34"/>
                <a:cs typeface="JasmineUPC" panose="02020603050405020304" pitchFamily="18" charset="-34"/>
              </a:rPr>
              <a:t>สถานภาพทางเศรษฐกิจ</a:t>
            </a:r>
            <a:endParaRPr lang="th-TH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33383" y="4424136"/>
            <a:ext cx="693708" cy="33855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asmineUPC" panose="02020603050405020304" pitchFamily="18" charset="-34"/>
                <a:cs typeface="JasmineUPC" panose="02020603050405020304" pitchFamily="18" charset="-34"/>
              </a:rPr>
              <a:t>อาชีพ</a:t>
            </a:r>
            <a:endParaRPr lang="th-TH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6926" y="3773148"/>
            <a:ext cx="1753312" cy="33855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ระดับการศึกษา</a:t>
            </a:r>
            <a:endParaRPr lang="th-TH" sz="1600" b="1" dirty="0">
              <a:solidFill>
                <a:schemeClr val="tx1">
                  <a:lumMod val="95000"/>
                  <a:lumOff val="5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63251" y="2742552"/>
            <a:ext cx="1753312" cy="33855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ระดับการศึกษา</a:t>
            </a:r>
            <a:endParaRPr lang="th-TH" sz="1600" b="1" dirty="0">
              <a:solidFill>
                <a:schemeClr val="tx1">
                  <a:lumMod val="95000"/>
                  <a:lumOff val="5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63787" y="849908"/>
            <a:ext cx="256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(ระยะเวลาสำรวจมี.ค.-เม.ย.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59</a:t>
            </a:r>
            <a:r>
              <a:rPr lang="th-TH" sz="1800" dirty="0" smtClean="0">
                <a:solidFill>
                  <a:schemeClr val="tx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)</a:t>
            </a:r>
            <a:endParaRPr lang="th-TH" sz="1800" dirty="0">
              <a:solidFill>
                <a:schemeClr val="tx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4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488" y="1577936"/>
            <a:ext cx="4532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1600" b="1" dirty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นักเรียนชั้นม.ปลายใช้เวลาเกือบ </a:t>
            </a:r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50% </a:t>
            </a:r>
            <a:r>
              <a:rPr lang="th-TH" sz="1600" b="1" dirty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เล่นโซเชียล/อินเทอร์เน็ตเป็นกิจกรรมพิเศษนอกเวลาเรียนปกติที่ใช้เวลามากที่สุดในหนึ่งสัปดาห์</a:t>
            </a:r>
            <a:endParaRPr lang="th-TH" sz="1600" dirty="0">
              <a:solidFill>
                <a:schemeClr val="accent4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606684" y="-167864"/>
            <a:ext cx="7326866" cy="1668798"/>
            <a:chOff x="2096009" y="1249564"/>
            <a:chExt cx="8665640" cy="2053906"/>
          </a:xfrm>
        </p:grpSpPr>
        <p:grpSp>
          <p:nvGrpSpPr>
            <p:cNvPr id="27" name="Group 26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3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3262944" y="197227"/>
            <a:ext cx="5136768" cy="483071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r>
              <a:rPr lang="th-TH" sz="2925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การใช้ชีวิตของนักเรียนชั้นม.ปลาย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/>
          <a:srcRect r="72984"/>
          <a:stretch/>
        </p:blipFill>
        <p:spPr>
          <a:xfrm rot="786361">
            <a:off x="4429566" y="1058171"/>
            <a:ext cx="816091" cy="1204815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843297" y="1280331"/>
            <a:ext cx="444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ความรู้สึกที่มีต่อชีวิตนักเรียนในปัจจุบัน</a:t>
            </a:r>
            <a:r>
              <a:rPr lang="th-TH" sz="20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732306" y="5177435"/>
            <a:ext cx="1000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chemeClr val="accent6">
                    <a:lumMod val="7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รับสภาพ </a:t>
            </a:r>
          </a:p>
          <a:p>
            <a:r>
              <a:rPr lang="th-TH" sz="18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ให้เรียนอะไรก็ต้องเรียน</a:t>
            </a:r>
          </a:p>
        </p:txBody>
      </p:sp>
      <p:sp>
        <p:nvSpPr>
          <p:cNvPr id="94" name="Oval Callout 93"/>
          <p:cNvSpPr/>
          <p:nvPr/>
        </p:nvSpPr>
        <p:spPr>
          <a:xfrm>
            <a:off x="5269971" y="1742005"/>
            <a:ext cx="4042791" cy="1207124"/>
          </a:xfrm>
          <a:prstGeom prst="wedgeEllipseCallout">
            <a:avLst>
              <a:gd name="adj1" fmla="val 42142"/>
              <a:gd name="adj2" fmla="val 55953"/>
            </a:avLst>
          </a:prstGeom>
          <a:solidFill>
            <a:srgbClr val="D0DC38"/>
          </a:solidFill>
          <a:ln w="28575">
            <a:solidFill>
              <a:srgbClr val="D0DC3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5" name="TextBox 94"/>
          <p:cNvSpPr txBox="1"/>
          <p:nvPr/>
        </p:nvSpPr>
        <p:spPr>
          <a:xfrm>
            <a:off x="5478832" y="2089777"/>
            <a:ext cx="4932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“เหนื่อย </a:t>
            </a:r>
            <a:r>
              <a:rPr lang="th-TH" sz="2400" b="1" dirty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เรียนหนัก จะสอบมากไป</a:t>
            </a:r>
            <a:r>
              <a:rPr lang="th-TH" sz="2400" b="1" dirty="0" smtClean="0">
                <a:solidFill>
                  <a:schemeClr val="accent4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ไหน”</a:t>
            </a:r>
            <a:endParaRPr lang="th-TH" sz="2400" dirty="0">
              <a:solidFill>
                <a:schemeClr val="accent4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269971" y="3154611"/>
            <a:ext cx="4139607" cy="1771657"/>
            <a:chOff x="5109320" y="2758555"/>
            <a:chExt cx="3888981" cy="159341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/>
            <a:srcRect r="56770"/>
            <a:stretch/>
          </p:blipFill>
          <p:spPr>
            <a:xfrm>
              <a:off x="5109320" y="2763937"/>
              <a:ext cx="2193964" cy="1582950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5"/>
            <a:srcRect l="64179"/>
            <a:stretch/>
          </p:blipFill>
          <p:spPr>
            <a:xfrm>
              <a:off x="7276780" y="2758555"/>
              <a:ext cx="1721521" cy="1593419"/>
            </a:xfrm>
            <a:prstGeom prst="rect">
              <a:avLst/>
            </a:prstGeom>
          </p:spPr>
        </p:pic>
      </p:grpSp>
      <p:sp>
        <p:nvSpPr>
          <p:cNvPr id="109" name="TextBox 108"/>
          <p:cNvSpPr txBox="1"/>
          <p:nvPr/>
        </p:nvSpPr>
        <p:spPr>
          <a:xfrm>
            <a:off x="7688056" y="4322525"/>
            <a:ext cx="16035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สนุก ท้าทาย</a:t>
            </a:r>
          </a:p>
          <a:p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เตรียมพร้อม</a:t>
            </a:r>
          </a:p>
          <a:p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สำหรับสอบตลอดเวลา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145565" y="4707379"/>
            <a:ext cx="1522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1800" b="1" dirty="0" smtClean="0">
                <a:solidFill>
                  <a:srgbClr val="C00000"/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เหนื่อย ท้อแท้ </a:t>
            </a:r>
          </a:p>
          <a:p>
            <a:pPr algn="r"/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ไม่มีความสุขกับชัวิต</a:t>
            </a:r>
          </a:p>
          <a:p>
            <a:pPr algn="r"/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ที่มีแต่เรียนพิเศษ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graphicFrame>
        <p:nvGraphicFramePr>
          <p:cNvPr id="124" name="Chart 123"/>
          <p:cNvGraphicFramePr/>
          <p:nvPr>
            <p:extLst>
              <p:ext uri="{D42A27DB-BD31-4B8C-83A1-F6EECF244321}">
                <p14:modId xmlns:p14="http://schemas.microsoft.com/office/powerpoint/2010/main" val="2455664401"/>
              </p:ext>
            </p:extLst>
          </p:nvPr>
        </p:nvGraphicFramePr>
        <p:xfrm>
          <a:off x="-730451" y="1782858"/>
          <a:ext cx="6604000" cy="4402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38" name="Elbow Connector 137"/>
          <p:cNvCxnSpPr/>
          <p:nvPr/>
        </p:nvCxnSpPr>
        <p:spPr>
          <a:xfrm rot="16200000" flipH="1">
            <a:off x="8792723" y="4577054"/>
            <a:ext cx="840698" cy="427748"/>
          </a:xfrm>
          <a:prstGeom prst="bentConnector3">
            <a:avLst>
              <a:gd name="adj1" fmla="val 50000"/>
            </a:avLst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3129103" y="4456212"/>
            <a:ext cx="31158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1800" b="1" dirty="0" smtClean="0">
                <a:solidFill>
                  <a:schemeClr val="accent2">
                    <a:lumMod val="7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อยากให้สอบน้อยลง</a:t>
            </a:r>
          </a:p>
          <a:p>
            <a:pPr algn="r"/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เหลือแค่สอบวัดผลที่ร.ร.</a:t>
            </a:r>
          </a:p>
          <a:p>
            <a:pPr algn="r"/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กับสอบเข้ามหาวิทยาลัย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696924" y="3537041"/>
            <a:ext cx="774360" cy="430887"/>
          </a:xfrm>
          <a:prstGeom prst="rect">
            <a:avLst/>
          </a:prstGeom>
          <a:solidFill>
            <a:srgbClr val="43A1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51%</a:t>
            </a:r>
            <a:endParaRPr lang="th-TH" sz="2200" dirty="0">
              <a:solidFill>
                <a:schemeClr val="bg1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662747" y="3647004"/>
            <a:ext cx="717793" cy="400110"/>
          </a:xfrm>
          <a:prstGeom prst="rect">
            <a:avLst/>
          </a:prstGeom>
          <a:solidFill>
            <a:srgbClr val="FF9F3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4</a:t>
            </a:r>
            <a:r>
              <a:rPr lang="en-US" sz="2000" dirty="0" smtClean="0">
                <a:solidFill>
                  <a:schemeClr val="bg1"/>
                </a:solidFill>
              </a:rPr>
              <a:t>1%</a:t>
            </a:r>
            <a:endParaRPr lang="th-TH" sz="2000" dirty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805938" y="3761425"/>
            <a:ext cx="568328" cy="353943"/>
          </a:xfrm>
          <a:prstGeom prst="rect">
            <a:avLst/>
          </a:prstGeom>
          <a:solidFill>
            <a:srgbClr val="BB15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36%</a:t>
            </a:r>
            <a:endParaRPr lang="th-TH" sz="1700" dirty="0">
              <a:solidFill>
                <a:schemeClr val="bg1"/>
              </a:solidFill>
            </a:endParaRPr>
          </a:p>
        </p:txBody>
      </p:sp>
      <p:cxnSp>
        <p:nvCxnSpPr>
          <p:cNvPr id="173" name="Elbow Connector 172"/>
          <p:cNvCxnSpPr/>
          <p:nvPr/>
        </p:nvCxnSpPr>
        <p:spPr>
          <a:xfrm rot="16200000" flipH="1">
            <a:off x="7014330" y="4577054"/>
            <a:ext cx="840698" cy="427748"/>
          </a:xfrm>
          <a:prstGeom prst="bentConnector3">
            <a:avLst>
              <a:gd name="adj1" fmla="val 18789"/>
            </a:avLst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/>
          <p:nvPr/>
        </p:nvCxnSpPr>
        <p:spPr>
          <a:xfrm flipH="1">
            <a:off x="4895812" y="4440202"/>
            <a:ext cx="1129245" cy="849482"/>
          </a:xfrm>
          <a:prstGeom prst="bentConnector3">
            <a:avLst>
              <a:gd name="adj1" fmla="val -20244"/>
            </a:avLst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788251" y="3990447"/>
            <a:ext cx="358634" cy="26118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th-TH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17822" y="3975950"/>
            <a:ext cx="699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30%</a:t>
            </a:r>
            <a:endParaRPr lang="th-TH" sz="1600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38802" y="-114620"/>
            <a:ext cx="7326866" cy="1668798"/>
            <a:chOff x="2096009" y="1249564"/>
            <a:chExt cx="8665640" cy="2053906"/>
          </a:xfrm>
        </p:grpSpPr>
        <p:grpSp>
          <p:nvGrpSpPr>
            <p:cNvPr id="4" name="Group 3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252257273"/>
              </p:ext>
            </p:extLst>
          </p:nvPr>
        </p:nvGraphicFramePr>
        <p:xfrm>
          <a:off x="278265" y="1339700"/>
          <a:ext cx="5565912" cy="2882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8264" y="4222469"/>
            <a:ext cx="4598535" cy="2308324"/>
          </a:xfrm>
          <a:prstGeom prst="rect">
            <a:avLst/>
          </a:prstGeom>
          <a:solidFill>
            <a:srgbClr val="00B0F0">
              <a:alpha val="44000"/>
            </a:srgbClr>
          </a:solidFill>
          <a:ln w="38100">
            <a:noFill/>
            <a:prstDash val="dash"/>
          </a:ln>
        </p:spPr>
        <p:txBody>
          <a:bodyPr wrap="square" rtlCol="0">
            <a:spAutoFit/>
          </a:bodyPr>
          <a:lstStyle/>
          <a:p>
            <a:pPr lvl="0" algn="ctr"/>
            <a:r>
              <a:rPr lang="th-TH" sz="16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เหตุผลที่ต้องเรียนพิเศษ 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อยากได้เทคนิคการทำข้อสอบ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อยากได้เกรดดีๆเพื่อเรียนต่อ  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เรียนที่โรงเรียนไม่เข้าใจ/ไม่รู้เรื่องต้องเรียนเพิ่มเติม กลัวสอบตก 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ต้องเตรียมตัวสอบหลายอย่างเพื่อสอบเรียนต่อ เรียนที่โรงเรียนอย่างเดียวไม่พอ </a:t>
            </a:r>
          </a:p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บาง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วิชาที่โรงเรียนไม่ได้สอนแต่ต้องใช้ในการสอบเพื่อเรียนต่อ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             เช่น 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ความถนัดทางสถาปัตย์ วิศวะ เป็นต้น </a:t>
            </a: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lvl="0"/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4844" y="1156305"/>
            <a:ext cx="3400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สัดส่วนการเรียนพิเศษของนักเรียนม.ปลาย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9078" y="4225773"/>
            <a:ext cx="4578696" cy="2308324"/>
          </a:xfrm>
          <a:prstGeom prst="rect">
            <a:avLst/>
          </a:prstGeom>
          <a:solidFill>
            <a:srgbClr val="FF9933">
              <a:alpha val="84000"/>
            </a:srgb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th-TH" sz="16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เหตุผลที่ไม่เรียน</a:t>
            </a:r>
            <a:r>
              <a:rPr lang="th-TH" sz="1600" b="1" dirty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พิเศษ </a:t>
            </a:r>
            <a:endParaRPr lang="th-TH" sz="1600" b="1" dirty="0" smtClean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เรียน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มาก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เกินไปแล้ว ต้องการไปทำอย่างอื่น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ค่าใช้จ่าย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แพง/ต้องการประหยัดค่าใช้จ่ายในครอบครัว </a:t>
            </a: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บ้าน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อยู่ไกล/ระยะทางไม่สะดวกในการเดินทาง </a:t>
            </a: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ทบทวน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บทเรียนที่บ้านและสามารถเรียนได้ด้วยตัวเอง </a:t>
            </a: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สามารถ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หาความรู้เพิ่มเติมจากอินเทอร์เน็ตได้ </a:t>
            </a:r>
            <a:endParaRPr lang="th-TH" sz="16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ต้อง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ช่วยงานที่บ้าน/ต้องทำงานพิเศษ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</a:t>
            </a:r>
          </a:p>
          <a:p>
            <a:pPr lvl="0"/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lvl="0"/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80451" y="1398660"/>
            <a:ext cx="4247323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</a:t>
            </a:r>
            <a:r>
              <a:rPr lang="th-TH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อันดับ วิชายอดนิยม</a:t>
            </a:r>
          </a:p>
          <a:p>
            <a:pPr lvl="0" algn="ctr"/>
            <a:r>
              <a:rPr lang="th-TH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ที่นักเรียนม.ปลายเลือกเรียนพิเศษ</a:t>
            </a:r>
            <a:endParaRPr lang="th-TH" sz="1800" b="1" dirty="0">
              <a:solidFill>
                <a:schemeClr val="accent1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lvl="0"/>
            <a:r>
              <a:rPr lang="th-TH" sz="1800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     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คณิตศาสตร์ 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76%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 ภาษาอังกฤษ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54%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ฟิสิกส์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37%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                      </a:t>
            </a:r>
          </a:p>
          <a:p>
            <a:pPr lvl="0"/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                    เคมี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32%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          ชีววิทยา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15%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80452" y="2598989"/>
            <a:ext cx="4247322" cy="1482681"/>
          </a:xfrm>
          <a:prstGeom prst="rect">
            <a:avLst/>
          </a:prstGeom>
          <a:solidFill>
            <a:schemeClr val="bg2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TextBox 28"/>
          <p:cNvSpPr txBox="1"/>
          <p:nvPr/>
        </p:nvSpPr>
        <p:spPr>
          <a:xfrm>
            <a:off x="5870643" y="2598989"/>
            <a:ext cx="4035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rgbClr val="002060"/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รายจ่ายในการเรียนพิเศษของนักเรียนม.ปลาย </a:t>
            </a:r>
            <a:endParaRPr lang="th-TH" sz="1800" b="1" dirty="0">
              <a:solidFill>
                <a:srgbClr val="002060"/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66556" y="2935914"/>
            <a:ext cx="40751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ในแต่ละระดับชั้นเรียนพิเศษเฉลี่ย </a:t>
            </a:r>
            <a:r>
              <a:rPr lang="en-US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2-3</a:t>
            </a:r>
            <a:r>
              <a:rPr lang="th-TH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6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วิชา   </a:t>
            </a:r>
          </a:p>
          <a:p>
            <a:pPr algn="ctr"/>
            <a:r>
              <a:rPr lang="th-TH" sz="16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ลง</a:t>
            </a:r>
            <a:r>
              <a:rPr lang="th-TH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เรียนสูงสุด </a:t>
            </a:r>
            <a:r>
              <a:rPr lang="en-US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7</a:t>
            </a:r>
            <a:r>
              <a:rPr lang="th-TH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 วิชา และต่ำสุด </a:t>
            </a:r>
            <a:r>
              <a:rPr lang="en-US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1</a:t>
            </a:r>
            <a:r>
              <a:rPr lang="th-TH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 วิชา </a:t>
            </a:r>
            <a:endParaRPr lang="en-US" sz="1600" b="1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lvl="0" algn="ctr"/>
            <a:r>
              <a:rPr lang="th-TH" sz="16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มี</a:t>
            </a:r>
            <a:r>
              <a:rPr lang="th-TH" sz="1600" b="1" dirty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ค่าใช้จ่าจากการเรียนพิเศษตลอด</a:t>
            </a:r>
            <a:r>
              <a:rPr lang="th-TH" sz="16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ช่วงม.ปลาย</a:t>
            </a:r>
          </a:p>
          <a:p>
            <a:pPr lvl="0" algn="ctr"/>
            <a:r>
              <a:rPr lang="th-TH" sz="16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เฉลี่ย</a:t>
            </a:r>
            <a:r>
              <a:rPr lang="th-TH" sz="1600" b="1" dirty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คนละ </a:t>
            </a:r>
            <a:r>
              <a:rPr lang="th-TH" sz="1600" b="1" dirty="0">
                <a:solidFill>
                  <a:schemeClr val="accent2">
                    <a:lumMod val="50000"/>
                  </a:schemeClr>
                </a:solidFill>
              </a:rPr>
              <a:t>19,748.43 </a:t>
            </a:r>
            <a:r>
              <a:rPr lang="th-TH" sz="16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บาท</a:t>
            </a:r>
            <a:endParaRPr lang="th-TH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56137" y="177922"/>
            <a:ext cx="3500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chemeClr val="accent1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ทำไมต้องเรียนพิเศษ</a:t>
            </a:r>
            <a:endParaRPr lang="th-TH" b="1" dirty="0">
              <a:solidFill>
                <a:schemeClr val="accent1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43" b="88583" l="2480" r="22320"/>
                    </a14:imgEffect>
                  </a14:imgLayer>
                </a14:imgProps>
              </a:ext>
            </a:extLst>
          </a:blip>
          <a:srcRect r="75200" b="1575"/>
          <a:stretch/>
        </p:blipFill>
        <p:spPr>
          <a:xfrm>
            <a:off x="5232225" y="1751119"/>
            <a:ext cx="751065" cy="7555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93852" y="1977713"/>
            <a:ext cx="574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</a:t>
            </a:r>
            <a:endParaRPr lang="th-TH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868515" y="1844255"/>
            <a:ext cx="719967" cy="575824"/>
            <a:chOff x="7015029" y="1843464"/>
            <a:chExt cx="719967" cy="57582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0147" r="56080" b="4877"/>
            <a:stretch/>
          </p:blipFill>
          <p:spPr>
            <a:xfrm>
              <a:off x="7015029" y="1843464"/>
              <a:ext cx="567742" cy="575824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160106" y="1984590"/>
              <a:ext cx="574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</a:t>
              </a:r>
              <a:endParaRPr lang="th-TH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321482" y="1837334"/>
            <a:ext cx="710935" cy="575824"/>
            <a:chOff x="5775532" y="2124172"/>
            <a:chExt cx="710935" cy="57582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0147" r="56080" b="4877"/>
            <a:stretch/>
          </p:blipFill>
          <p:spPr>
            <a:xfrm>
              <a:off x="5775532" y="2124172"/>
              <a:ext cx="567742" cy="575824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911577" y="2266474"/>
              <a:ext cx="574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</a:t>
              </a:r>
              <a:endParaRPr lang="th-TH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52546" y="2124171"/>
            <a:ext cx="712819" cy="575824"/>
            <a:chOff x="7015029" y="2156114"/>
            <a:chExt cx="712819" cy="575824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0147" r="56080" b="4877"/>
            <a:stretch/>
          </p:blipFill>
          <p:spPr>
            <a:xfrm>
              <a:off x="7015029" y="2156114"/>
              <a:ext cx="567742" cy="575824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152958" y="2298226"/>
              <a:ext cx="574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4</a:t>
              </a:r>
              <a:endParaRPr lang="th-TH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61192" y="2131601"/>
            <a:ext cx="715969" cy="575824"/>
            <a:chOff x="8046768" y="2128812"/>
            <a:chExt cx="715969" cy="57582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0147" r="56080" b="4877"/>
            <a:stretch/>
          </p:blipFill>
          <p:spPr>
            <a:xfrm>
              <a:off x="8046768" y="2128812"/>
              <a:ext cx="567742" cy="575824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187847" y="2258195"/>
              <a:ext cx="5748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5</a:t>
              </a:r>
              <a:endParaRPr lang="th-TH" sz="1400" dirty="0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06684" y="-176887"/>
            <a:ext cx="7326866" cy="2076177"/>
            <a:chOff x="2096009" y="1249564"/>
            <a:chExt cx="8665640" cy="2053906"/>
          </a:xfrm>
        </p:grpSpPr>
        <p:grpSp>
          <p:nvGrpSpPr>
            <p:cNvPr id="5" name="Group 4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2699332" y="146717"/>
            <a:ext cx="5141570" cy="1354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ctr"/>
            <a:r>
              <a:rPr lang="th-TH" sz="27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การลงทุนเพื่อการศึกษาในระดับชั้นม.ปลายเพื่อศึกษา</a:t>
            </a:r>
            <a:r>
              <a:rPr lang="th-TH" sz="27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ต่ออุดมศึกษา </a:t>
            </a:r>
            <a:endParaRPr lang="en-US" sz="27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endParaRPr lang="th-TH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" y="1568519"/>
            <a:ext cx="604595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th-TH" sz="20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เรียนฟรี แต่ไม่ฟรีจริง ยังมีรายจ่ายที่ซ่อนอยู่</a:t>
            </a:r>
            <a:endParaRPr lang="th-TH" sz="20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458786904"/>
              </p:ext>
            </p:extLst>
          </p:nvPr>
        </p:nvGraphicFramePr>
        <p:xfrm>
          <a:off x="82368" y="1861078"/>
          <a:ext cx="6406759" cy="3685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6174418" y="1557981"/>
            <a:ext cx="3731582" cy="4452599"/>
            <a:chOff x="6174418" y="1557981"/>
            <a:chExt cx="3731582" cy="4452599"/>
          </a:xfrm>
        </p:grpSpPr>
        <p:sp>
          <p:nvSpPr>
            <p:cNvPr id="27" name="Rounded Rectangle 26"/>
            <p:cNvSpPr/>
            <p:nvPr/>
          </p:nvSpPr>
          <p:spPr>
            <a:xfrm>
              <a:off x="6175842" y="1557981"/>
              <a:ext cx="3684490" cy="4395553"/>
            </a:xfrm>
            <a:prstGeom prst="roundRect">
              <a:avLst>
                <a:gd name="adj" fmla="val 4361"/>
              </a:avLst>
            </a:prstGeom>
            <a:solidFill>
              <a:schemeClr val="accent4">
                <a:lumMod val="75000"/>
                <a:alpha val="23000"/>
              </a:schemeClr>
            </a:solidFill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174418" y="1768574"/>
              <a:ext cx="3731582" cy="4242006"/>
              <a:chOff x="-318738" y="1126973"/>
              <a:chExt cx="5241197" cy="5223521"/>
            </a:xfrm>
            <a:solidFill>
              <a:schemeClr val="bg1">
                <a:lumMod val="95000"/>
              </a:schemeClr>
            </a:solidFill>
          </p:grpSpPr>
          <p:sp>
            <p:nvSpPr>
              <p:cNvPr id="29" name="TextBox 28"/>
              <p:cNvSpPr txBox="1"/>
              <p:nvPr/>
            </p:nvSpPr>
            <p:spPr>
              <a:xfrm>
                <a:off x="-318738" y="1126973"/>
                <a:ext cx="5177054" cy="7579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1002">
                <a:schemeClr val="lt2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th-TH" sz="1600" dirty="0" smtClean="0">
                    <a:solidFill>
                      <a:schemeClr val="accent5">
                        <a:lumMod val="50000"/>
                      </a:schemeClr>
                    </a:solidFill>
                    <a:latin typeface="JasmineUPC" panose="02020603050405020304" pitchFamily="18" charset="-34"/>
                    <a:cs typeface="JasmineUPC" panose="02020603050405020304" pitchFamily="18" charset="-34"/>
                  </a:rPr>
                  <a:t>ความพร้อมของผู้ปกครองในการสนับสนุนบุตรหลาน</a:t>
                </a:r>
              </a:p>
              <a:p>
                <a:pPr algn="ctr"/>
                <a:r>
                  <a:rPr lang="th-TH" sz="1600" dirty="0" smtClean="0">
                    <a:solidFill>
                      <a:schemeClr val="accent5">
                        <a:lumMod val="50000"/>
                      </a:schemeClr>
                    </a:solidFill>
                    <a:latin typeface="JasmineUPC" panose="02020603050405020304" pitchFamily="18" charset="-34"/>
                    <a:cs typeface="JasmineUPC" panose="02020603050405020304" pitchFamily="18" charset="-34"/>
                  </a:rPr>
                  <a:t>เพื่อเตรียมตัวสอบและการสอบเข้า</a:t>
                </a:r>
                <a:r>
                  <a:rPr lang="th-TH" sz="1800" dirty="0" smtClean="0">
                    <a:solidFill>
                      <a:schemeClr val="accent5">
                        <a:lumMod val="50000"/>
                      </a:schemeClr>
                    </a:solidFill>
                    <a:latin typeface="JasmineUPC" panose="02020603050405020304" pitchFamily="18" charset="-34"/>
                    <a:cs typeface="JasmineUPC" panose="02020603050405020304" pitchFamily="18" charset="-34"/>
                  </a:rPr>
                  <a:t>อุดมศึกษา</a:t>
                </a:r>
                <a:endParaRPr lang="th-TH" sz="1800" dirty="0">
                  <a:solidFill>
                    <a:schemeClr val="accent5">
                      <a:lumMod val="50000"/>
                    </a:schemeClr>
                  </a:solidFill>
                  <a:latin typeface="JasmineUPC" panose="02020603050405020304" pitchFamily="18" charset="-34"/>
                  <a:cs typeface="JasmineUPC" panose="02020603050405020304" pitchFamily="18" charset="-34"/>
                </a:endParaRPr>
              </a:p>
            </p:txBody>
          </p:sp>
          <p:graphicFrame>
            <p:nvGraphicFramePr>
              <p:cNvPr id="30" name="Chart 29"/>
              <p:cNvGraphicFramePr/>
              <p:nvPr>
                <p:extLst>
                  <p:ext uri="{D42A27DB-BD31-4B8C-83A1-F6EECF244321}">
                    <p14:modId xmlns:p14="http://schemas.microsoft.com/office/powerpoint/2010/main" val="3398519559"/>
                  </p:ext>
                </p:extLst>
              </p:nvPr>
            </p:nvGraphicFramePr>
            <p:xfrm>
              <a:off x="-316738" y="1955082"/>
              <a:ext cx="5239197" cy="439541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7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06684" y="-167865"/>
            <a:ext cx="7326866" cy="2076177"/>
            <a:chOff x="2096009" y="1249564"/>
            <a:chExt cx="8665640" cy="2053906"/>
          </a:xfrm>
        </p:grpSpPr>
        <p:grpSp>
          <p:nvGrpSpPr>
            <p:cNvPr id="3" name="Group 2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699332" y="146717"/>
            <a:ext cx="5141570" cy="1354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ctr"/>
            <a:r>
              <a:rPr lang="th-TH" sz="27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การลงทุนเพื่อการศึกษาในระดับชั้นม.ปลายเพื่อศึกษา</a:t>
            </a:r>
            <a:r>
              <a:rPr lang="th-TH" sz="27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ต่ออุดมศึกษา </a:t>
            </a:r>
            <a:endParaRPr lang="en-US" sz="27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endParaRPr lang="th-TH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302353"/>
              </p:ext>
            </p:extLst>
          </p:nvPr>
        </p:nvGraphicFramePr>
        <p:xfrm>
          <a:off x="5059772" y="5156273"/>
          <a:ext cx="4700101" cy="122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3983"/>
                <a:gridCol w="1677974"/>
                <a:gridCol w="1538144"/>
              </a:tblGrid>
              <a:tr h="216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>
                          <a:effectLst/>
                        </a:rPr>
                        <a:t>ยากจน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>
                          <a:effectLst/>
                        </a:rPr>
                        <a:t>ปานกลาง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>
                          <a:effectLst/>
                        </a:rPr>
                        <a:t>ค่อนข้างมีฐานะ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>
                          <a:solidFill>
                            <a:schemeClr val="tx1"/>
                          </a:solidFill>
                          <a:effectLst/>
                        </a:rPr>
                        <a:t>ค่าใช้จ่ายเฉลี่ยต่อเดือน </a:t>
                      </a:r>
                      <a:r>
                        <a:rPr lang="en-US" sz="1400" cap="all" spc="-50" dirty="0">
                          <a:solidFill>
                            <a:schemeClr val="tx1"/>
                          </a:solidFill>
                          <a:effectLst/>
                        </a:rPr>
                        <a:t>2,359</a:t>
                      </a:r>
                      <a:r>
                        <a:rPr lang="th-TH" sz="1400" cap="all" spc="-50" dirty="0">
                          <a:solidFill>
                            <a:schemeClr val="tx1"/>
                          </a:solidFill>
                          <a:effectLst/>
                        </a:rPr>
                        <a:t> บาท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spc="-50" dirty="0">
                          <a:effectLst/>
                        </a:rPr>
                        <a:t>ค่าใช้จ่ายเฉลี่ยต่อเดือน </a:t>
                      </a:r>
                      <a:endParaRPr lang="en-US" sz="1400" spc="-5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pc="-50" dirty="0" smtClean="0">
                          <a:effectLst/>
                        </a:rPr>
                        <a:t>2,699</a:t>
                      </a:r>
                      <a:r>
                        <a:rPr lang="th-TH" sz="1400" spc="-50" dirty="0" smtClean="0">
                          <a:effectLst/>
                        </a:rPr>
                        <a:t> </a:t>
                      </a:r>
                      <a:r>
                        <a:rPr lang="th-TH" sz="1400" spc="-50" dirty="0">
                          <a:effectLst/>
                        </a:rPr>
                        <a:t>บาท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spc="-50" dirty="0">
                          <a:effectLst/>
                        </a:rPr>
                        <a:t>ค่าใช้จ่ายเฉลี่ยต่อเดือน </a:t>
                      </a:r>
                      <a:endParaRPr lang="en-US" sz="1400" spc="-5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pc="-50" dirty="0" smtClean="0">
                          <a:effectLst/>
                        </a:rPr>
                        <a:t>2,886</a:t>
                      </a:r>
                      <a:r>
                        <a:rPr lang="th-TH" sz="1400" spc="-50" dirty="0" smtClean="0">
                          <a:effectLst/>
                        </a:rPr>
                        <a:t> </a:t>
                      </a:r>
                      <a:r>
                        <a:rPr lang="th-TH" sz="1400" spc="-50" dirty="0">
                          <a:effectLst/>
                        </a:rPr>
                        <a:t>บาท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คิดเป็น </a:t>
                      </a:r>
                      <a:r>
                        <a:rPr lang="en-US" sz="1400" cap="all" spc="-5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26%</a:t>
                      </a:r>
                      <a:r>
                        <a:rPr lang="th-TH" sz="1400" cap="all" spc="-5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cap="all" spc="-5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ของรายได้ในครัวเรือน</a:t>
                      </a:r>
                      <a:endParaRPr lang="en-US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คิดเป็น </a:t>
                      </a: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11%</a:t>
                      </a:r>
                      <a:r>
                        <a:rPr lang="th-TH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ของรายได้ในครัวเรือน</a:t>
                      </a:r>
                      <a:endParaRPr lang="en-US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คิดเป็น </a:t>
                      </a: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5</a:t>
                      </a:r>
                      <a:r>
                        <a:rPr lang="en-US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rdia New" panose="020B0304020202020204" pitchFamily="34" charset="-34"/>
                        </a:rPr>
                        <a:t>%</a:t>
                      </a:r>
                      <a:r>
                        <a:rPr lang="th-TH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ของรายได้ในครัวเรือน</a:t>
                      </a:r>
                      <a:endParaRPr lang="en-US" sz="14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  <a:alpha val="3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3259" y="4991904"/>
            <a:ext cx="5125409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14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เด็กม.ปลายฐานะยากจน-รวย มีรายจ่ายทางการศึกษาใกล้กัน แต่ภาระต่างกันถึง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</a:t>
            </a:r>
            <a:r>
              <a:rPr lang="th-TH" sz="14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เท่า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รายจ่ายทางการศึกษาของนักเรียนม.ปลายฐานะยากจนส่วนใหญ่เป็นค่าอาหารกลางวันและค่ารถไปโรงเรียน  ขณะที่กลุ่มฐานะปานกลาง-มีฐานะส่วนใหญ่เป็นรายจ่ายเพื่อเพิ่มโอกาสทางการศึกษาต่อ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รายจ่ายนร.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ที่มีฐานะยากจนอยู่ที่ </a:t>
            </a:r>
            <a:r>
              <a:rPr lang="en-US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2,359 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บาท/เดือน 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ขณะที่รายจ่ายของ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กลุ่มที่พอจะมีฐานะอยู่ที่ </a:t>
            </a:r>
            <a:r>
              <a:rPr lang="en-US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2,886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 บาท/เดือน  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แม้จะต่างกัน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เพียง </a:t>
            </a:r>
            <a:r>
              <a:rPr lang="en-US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500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บาท แต่มี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ความแตกต่างทางภาระของ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ครัวเรือน โดย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รายจ่ายดังกล่าวคิดเป็น </a:t>
            </a:r>
            <a:r>
              <a:rPr lang="en-US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26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en-US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%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 ของรายได้ครัวเรือนที่มีฐานะยากจน ขณะที่รายจ่ายครัวเรือน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ที่ค่อนข้างมีฐานะ คิด</a:t>
            </a:r>
            <a:r>
              <a:rPr lang="th-TH" sz="1400" dirty="0">
                <a:latin typeface="JasmineUPC" panose="02020603050405020304" pitchFamily="18" charset="-34"/>
                <a:cs typeface="JasmineUPC" panose="02020603050405020304" pitchFamily="18" charset="-34"/>
              </a:rPr>
              <a:t>เป็น </a:t>
            </a:r>
            <a:r>
              <a:rPr lang="en-US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5% 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ซึ่งเป็นภาระรายจ่ายที่ต่างกันถึง </a:t>
            </a:r>
            <a:r>
              <a:rPr lang="en-US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5 </a:t>
            </a:r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เท่า     </a:t>
            </a:r>
            <a:endParaRPr lang="en-US" sz="14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89668" y="1435909"/>
            <a:ext cx="7572225" cy="3780982"/>
            <a:chOff x="1389668" y="1435909"/>
            <a:chExt cx="7572225" cy="3780982"/>
          </a:xfrm>
        </p:grpSpPr>
        <p:graphicFrame>
          <p:nvGraphicFramePr>
            <p:cNvPr id="23" name="Chart 22"/>
            <p:cNvGraphicFramePr/>
            <p:nvPr>
              <p:extLst>
                <p:ext uri="{D42A27DB-BD31-4B8C-83A1-F6EECF244321}">
                  <p14:modId xmlns:p14="http://schemas.microsoft.com/office/powerpoint/2010/main" val="2878367886"/>
                </p:ext>
              </p:extLst>
            </p:nvPr>
          </p:nvGraphicFramePr>
          <p:xfrm>
            <a:off x="1389668" y="1435909"/>
            <a:ext cx="7572225" cy="3780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6" name="Oval 25"/>
            <p:cNvSpPr/>
            <p:nvPr/>
          </p:nvSpPr>
          <p:spPr>
            <a:xfrm>
              <a:off x="2560727" y="2378568"/>
              <a:ext cx="1082342" cy="22520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Oval 26"/>
            <p:cNvSpPr/>
            <p:nvPr/>
          </p:nvSpPr>
          <p:spPr>
            <a:xfrm>
              <a:off x="4985275" y="2365883"/>
              <a:ext cx="1082342" cy="22520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Oval 28"/>
            <p:cNvSpPr/>
            <p:nvPr/>
          </p:nvSpPr>
          <p:spPr>
            <a:xfrm>
              <a:off x="7409823" y="2392160"/>
              <a:ext cx="1082342" cy="2252062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06684" y="-167865"/>
            <a:ext cx="7326866" cy="2076177"/>
            <a:chOff x="2096009" y="1249564"/>
            <a:chExt cx="8665640" cy="2053906"/>
          </a:xfrm>
        </p:grpSpPr>
        <p:grpSp>
          <p:nvGrpSpPr>
            <p:cNvPr id="3" name="Group 2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699332" y="146717"/>
            <a:ext cx="5141570" cy="1354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ctr"/>
            <a:r>
              <a:rPr lang="th-TH" sz="27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การลงทุนเพื่อการศึกษาในระดับชั้นม.ปลายเพื่อศึกษา</a:t>
            </a:r>
            <a:r>
              <a:rPr lang="th-TH" sz="27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ต่ออุดมศึกษา </a:t>
            </a:r>
            <a:endParaRPr lang="en-US" sz="27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endParaRPr lang="th-T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9473" y="1452205"/>
            <a:ext cx="8559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18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รายจ่ายการลงทุนเพื่อการศึกษาในระดับชั้นม.ปลายเพื่อศึกษาต่ออุดมศึกษาทั้งหมด เฉลี่ย </a:t>
            </a:r>
            <a:r>
              <a:rPr lang="en-US" sz="18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61,199</a:t>
            </a:r>
            <a:r>
              <a:rPr lang="th-TH" sz="18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บาท คิดเป็น</a:t>
            </a:r>
            <a:r>
              <a:rPr lang="th-TH" sz="18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en-US" sz="18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6%</a:t>
            </a:r>
            <a:r>
              <a:rPr lang="th-TH" sz="1800" b="1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ของรายได้ในครัวเรือน ประกอบด้วย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3"/>
          <a:stretch/>
        </p:blipFill>
        <p:spPr>
          <a:xfrm>
            <a:off x="741906" y="2206803"/>
            <a:ext cx="8621208" cy="42845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3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06684" y="-195160"/>
            <a:ext cx="7326866" cy="1881305"/>
            <a:chOff x="2096009" y="1249564"/>
            <a:chExt cx="8665640" cy="2053906"/>
          </a:xfrm>
        </p:grpSpPr>
        <p:grpSp>
          <p:nvGrpSpPr>
            <p:cNvPr id="3" name="Group 2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444859" y="85660"/>
            <a:ext cx="35803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ความคิดเห็นต่อระบบแอดมิชชั่น</a:t>
            </a:r>
          </a:p>
          <a:p>
            <a:pPr algn="ctr"/>
            <a:r>
              <a:rPr lang="th-TH" sz="24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(นักเรียนชั้นม.ปลาย) </a:t>
            </a:r>
            <a:endParaRPr lang="th-TH" sz="2400" dirty="0">
              <a:solidFill>
                <a:schemeClr val="accent5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2321" y="1471879"/>
            <a:ext cx="3861195" cy="18158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5</a:t>
            </a:r>
            <a:r>
              <a:rPr lang="th-TH" sz="1600" b="1" dirty="0">
                <a:latin typeface="JasmineUPC" panose="02020603050405020304" pitchFamily="18" charset="-34"/>
                <a:cs typeface="JasmineUPC" panose="02020603050405020304" pitchFamily="18" charset="-34"/>
              </a:rPr>
              <a:t> อันดับเหตุผลในการตัดสินใจเลือก/ตั้งใจจะเลือกสอบเข้าเรียนต่อในระดับอุดมศึกษา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อันดับ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1 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	  สนใจเรียนรู้สาขานี้จริงๆ (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68%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) 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อันดับ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2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	  เพราะมีงานทำรองรับแน่นอน (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56%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อันดับ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3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	  พ่อแม่อยากให้เรียน (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36%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อันดับ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4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	  ชื่นชอบสถาบัน/ชื่อเสียงของสถาบัน (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22%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อันดับ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5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	  สมัครไว้กันเหนียว (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13%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)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2242" y="3540491"/>
            <a:ext cx="9689911" cy="3243786"/>
          </a:xfrm>
          <a:prstGeom prst="roundRect">
            <a:avLst>
              <a:gd name="adj" fmla="val 3393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696499" y="-185967"/>
            <a:ext cx="2333212" cy="42214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731" y="1484506"/>
            <a:ext cx="5703762" cy="1077218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นักเรียนในระดับชั้นม.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6</a:t>
            </a:r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เฉลี่ยต้องสอบ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ทั้งสิ้น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6-7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กี่สนาม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ประกอบด้วย การ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สอบวัดผลของโรงเรียน การสอบ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O-NET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 การสอบ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GAT/PAT 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การสอบวิชาสามัญ 9 วิชา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  การ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สอบโควตาของมหาวิทยาลัย สอบตรงของมหาวิทยาลัย </a:t>
            </a: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สอบแอดมิชชั่น ตามลำดับ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การ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สมัครสอบตรงเฉลี่ย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2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คณะ โดยค่าสูงสุดเท่ากับ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6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คณะ ต่ำสุด </a:t>
            </a:r>
            <a:r>
              <a:rPr lang="en-US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1</a:t>
            </a:r>
            <a:r>
              <a:rPr lang="th-TH" sz="1600" dirty="0">
                <a:latin typeface="JasmineUPC" panose="02020603050405020304" pitchFamily="18" charset="-34"/>
                <a:cs typeface="JasmineUPC" panose="02020603050405020304" pitchFamily="18" charset="-34"/>
              </a:rPr>
              <a:t> คณะ </a:t>
            </a:r>
            <a:endParaRPr lang="en-US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7655" y="2566151"/>
            <a:ext cx="5551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thaiDist"/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64%</a:t>
            </a:r>
            <a:r>
              <a:rPr lang="th-TH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ของนักเรียน</a:t>
            </a:r>
            <a:r>
              <a:rPr lang="th-TH" sz="1600" b="1" dirty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ในระดับชั้นม.</a:t>
            </a:r>
            <a:r>
              <a:rPr lang="th-TH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ปลาย มองว่า การ</a:t>
            </a:r>
            <a:r>
              <a:rPr lang="th-TH" sz="1600" b="1" dirty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รับตรง</a:t>
            </a:r>
            <a:r>
              <a:rPr lang="th-TH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ของสถาบันอุดมศึกษา</a:t>
            </a:r>
            <a:r>
              <a:rPr lang="th-TH" sz="1600" b="1" dirty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/มหาวิทยาลัยทำให้เกิดความไม่เท่าเทียมกัน</a:t>
            </a:r>
            <a:r>
              <a:rPr lang="th-TH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โดยเฉพาะกลุ่ม</a:t>
            </a:r>
            <a:r>
              <a:rPr lang="th-TH" sz="1600" b="1" dirty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เด็กที่ครอบครัวมีฐานะทาง</a:t>
            </a:r>
            <a:r>
              <a:rPr lang="th-TH" sz="1600" b="1" dirty="0" smtClean="0">
                <a:solidFill>
                  <a:schemeClr val="bg2">
                    <a:lumMod val="25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การเงินที่ดี</a:t>
            </a:r>
            <a:endParaRPr lang="th-TH" sz="1600" b="1" dirty="0">
              <a:solidFill>
                <a:schemeClr val="bg2">
                  <a:lumMod val="25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1" name="Oval Callout 20"/>
          <p:cNvSpPr/>
          <p:nvPr/>
        </p:nvSpPr>
        <p:spPr>
          <a:xfrm>
            <a:off x="94581" y="4632263"/>
            <a:ext cx="3098041" cy="1415525"/>
          </a:xfrm>
          <a:prstGeom prst="wedgeEllipseCallout">
            <a:avLst>
              <a:gd name="adj1" fmla="val 53443"/>
              <a:gd name="adj2" fmla="val -2014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TextBox 21"/>
          <p:cNvSpPr txBox="1"/>
          <p:nvPr/>
        </p:nvSpPr>
        <p:spPr>
          <a:xfrm>
            <a:off x="0" y="4946609"/>
            <a:ext cx="32929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5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ทดสอบหลายอย่างมากเกินไป</a:t>
            </a:r>
          </a:p>
          <a:p>
            <a:pPr algn="ctr"/>
            <a:r>
              <a:rPr lang="th-TH" sz="25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จบแทบไม่มีเวลา </a:t>
            </a:r>
            <a:r>
              <a:rPr lang="en-US" sz="25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71%</a:t>
            </a:r>
            <a:endParaRPr lang="th-TH" sz="2500" b="1" dirty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3" name="Oval Callout 22"/>
          <p:cNvSpPr/>
          <p:nvPr/>
        </p:nvSpPr>
        <p:spPr>
          <a:xfrm>
            <a:off x="6589180" y="3685109"/>
            <a:ext cx="3222973" cy="1204435"/>
          </a:xfrm>
          <a:prstGeom prst="wedgeEllipseCallout">
            <a:avLst>
              <a:gd name="adj1" fmla="val -42971"/>
              <a:gd name="adj2" fmla="val 4322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6651095" y="3684800"/>
            <a:ext cx="32929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2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ข้อสอบยากเกินไป</a:t>
            </a:r>
          </a:p>
          <a:p>
            <a:pPr algn="ctr"/>
            <a:r>
              <a:rPr lang="th-TH" sz="22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ไม่เหมือนเนื้อหาที่โรงเรียนสอน </a:t>
            </a:r>
          </a:p>
          <a:p>
            <a:pPr algn="ctr"/>
            <a:r>
              <a:rPr lang="th-TH" sz="22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ต้องเรียนพิเศษเพิ่ม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57%</a:t>
            </a:r>
            <a:endParaRPr lang="th-TH" sz="2200" b="1" dirty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5" name="Oval Callout 24"/>
          <p:cNvSpPr/>
          <p:nvPr/>
        </p:nvSpPr>
        <p:spPr>
          <a:xfrm>
            <a:off x="1160060" y="3630830"/>
            <a:ext cx="2368839" cy="940343"/>
          </a:xfrm>
          <a:prstGeom prst="wedgeEllipseCallout">
            <a:avLst>
              <a:gd name="adj1" fmla="val 41923"/>
              <a:gd name="adj2" fmla="val 47702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5791" y="3709055"/>
            <a:ext cx="3292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ช่วงเวลาสอบตรงกัน </a:t>
            </a:r>
          </a:p>
          <a:p>
            <a:pPr algn="ctr"/>
            <a:r>
              <a:rPr lang="th-TH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สมัครสอบได้ไม่กี่แห่ง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46%</a:t>
            </a:r>
            <a:endParaRPr lang="th-TH" sz="2000" b="1" dirty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7" name="Oval Callout 26"/>
          <p:cNvSpPr/>
          <p:nvPr/>
        </p:nvSpPr>
        <p:spPr>
          <a:xfrm>
            <a:off x="6161114" y="5406581"/>
            <a:ext cx="3292903" cy="870199"/>
          </a:xfrm>
          <a:prstGeom prst="wedgeEllipseCallout">
            <a:avLst>
              <a:gd name="adj1" fmla="val -36398"/>
              <a:gd name="adj2" fmla="val -6280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TextBox 27"/>
          <p:cNvSpPr txBox="1"/>
          <p:nvPr/>
        </p:nvSpPr>
        <p:spPr>
          <a:xfrm>
            <a:off x="6161115" y="5395005"/>
            <a:ext cx="3292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สนามสอบอยู่ไกล </a:t>
            </a:r>
          </a:p>
          <a:p>
            <a:pPr algn="ctr"/>
            <a:r>
              <a:rPr lang="th-TH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ลำบากเดินทาง เสียค่าใช้จ่ายมาก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36%</a:t>
            </a:r>
            <a:endParaRPr lang="th-TH" sz="2000" b="1" dirty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9" name="Oval Callout 28"/>
          <p:cNvSpPr/>
          <p:nvPr/>
        </p:nvSpPr>
        <p:spPr>
          <a:xfrm>
            <a:off x="2048978" y="5971002"/>
            <a:ext cx="3292903" cy="579593"/>
          </a:xfrm>
          <a:prstGeom prst="wedgeEllipseCallout">
            <a:avLst>
              <a:gd name="adj1" fmla="val 25356"/>
              <a:gd name="adj2" fmla="val -8881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TextBox 29"/>
          <p:cNvSpPr txBox="1"/>
          <p:nvPr/>
        </p:nvSpPr>
        <p:spPr>
          <a:xfrm>
            <a:off x="2042339" y="6035239"/>
            <a:ext cx="3292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ค่าสมัครแพงมาก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35 %</a:t>
            </a:r>
            <a:endParaRPr lang="th-TH" sz="2000" b="1" dirty="0">
              <a:solidFill>
                <a:schemeClr val="accent2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26166" y="4405704"/>
            <a:ext cx="4023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“เสียงสะท้อนของนักเรียนม.ปลาย</a:t>
            </a:r>
          </a:p>
          <a:p>
            <a:pPr algn="ctr"/>
            <a:r>
              <a:rPr lang="th-TH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ถึงระบบการสอบเข้าอุดมศึกษา” 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6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06684" y="-167865"/>
            <a:ext cx="7326866" cy="1881305"/>
            <a:chOff x="2096009" y="1249564"/>
            <a:chExt cx="8665640" cy="2053906"/>
          </a:xfrm>
        </p:grpSpPr>
        <p:grpSp>
          <p:nvGrpSpPr>
            <p:cNvPr id="3" name="Group 2"/>
            <p:cNvGrpSpPr/>
            <p:nvPr/>
          </p:nvGrpSpPr>
          <p:grpSpPr>
            <a:xfrm>
              <a:off x="2096009" y="1249564"/>
              <a:ext cx="8665640" cy="2053906"/>
              <a:chOff x="2096009" y="1249564"/>
              <a:chExt cx="8665640" cy="20539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96009" y="1249564"/>
                <a:ext cx="8665640" cy="205390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22247" t="48005" r="69249" b="46048"/>
              <a:stretch/>
            </p:blipFill>
            <p:spPr>
              <a:xfrm>
                <a:off x="4752642" y="1715928"/>
                <a:ext cx="3129229" cy="631487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20859313">
              <a:off x="3930957" y="1882763"/>
              <a:ext cx="785570" cy="4228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22247" t="48005" r="73843" b="43628"/>
            <a:stretch/>
          </p:blipFill>
          <p:spPr>
            <a:xfrm rot="653430">
              <a:off x="7821282" y="1872457"/>
              <a:ext cx="835525" cy="422807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385617" y="41321"/>
            <a:ext cx="35803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ความคิดเห็นต่อระบบแอดมิชชั่น</a:t>
            </a:r>
          </a:p>
          <a:p>
            <a:pPr algn="ctr"/>
            <a:r>
              <a:rPr lang="th-TH" sz="24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(ผู้ปกครองนักเรียนชั้นม.ปลาย) </a:t>
            </a:r>
            <a:endParaRPr lang="th-TH" sz="2400" dirty="0">
              <a:solidFill>
                <a:schemeClr val="accent5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bright="20000" contrast="-40000"/>
          </a:blip>
          <a:stretch>
            <a:fillRect/>
          </a:stretch>
        </p:blipFill>
        <p:spPr>
          <a:xfrm rot="775250">
            <a:off x="-761648" y="-253221"/>
            <a:ext cx="2333212" cy="42214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3" t="34491" r="17894" b="36862"/>
          <a:stretch/>
        </p:blipFill>
        <p:spPr>
          <a:xfrm>
            <a:off x="169624" y="2226903"/>
            <a:ext cx="3887022" cy="39923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68529" y="2220211"/>
            <a:ext cx="1531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ทราบ </a:t>
            </a:r>
            <a:r>
              <a:rPr lang="en-US" sz="16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81%</a:t>
            </a:r>
            <a:endParaRPr lang="th-TH" sz="16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1007" y="2152837"/>
            <a:ext cx="1531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ไม่ทราบ </a:t>
            </a:r>
            <a:endParaRPr lang="en-US" sz="1400" dirty="0" smtClean="0">
              <a:latin typeface="JasmineUPC" panose="02020603050405020304" pitchFamily="18" charset="-34"/>
              <a:cs typeface="JasmineUPC" panose="02020603050405020304" pitchFamily="18" charset="-34"/>
            </a:endParaRPr>
          </a:p>
          <a:p>
            <a:r>
              <a:rPr lang="en-US" sz="1400" dirty="0" smtClean="0">
                <a:latin typeface="JasmineUPC" panose="02020603050405020304" pitchFamily="18" charset="-34"/>
                <a:cs typeface="JasmineUPC" panose="02020603050405020304" pitchFamily="18" charset="-34"/>
              </a:rPr>
              <a:t>19%</a:t>
            </a:r>
            <a:endParaRPr lang="th-TH" sz="1400" dirty="0"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680" y="1498317"/>
            <a:ext cx="5070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การรับรู้ข้อมูล</a:t>
            </a:r>
            <a:r>
              <a:rPr lang="th-TH" sz="1800" b="1" dirty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ของ</a:t>
            </a:r>
            <a:r>
              <a:rPr lang="th-TH" sz="18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ผู้ปกครองในการทดสอบเข้าอุดมศึกษา</a:t>
            </a:r>
          </a:p>
          <a:p>
            <a:r>
              <a:rPr lang="th-TH" sz="18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ของบุตรหลาน</a:t>
            </a:r>
            <a:endParaRPr lang="th-TH" sz="1800" b="1" dirty="0">
              <a:solidFill>
                <a:schemeClr val="accent5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38670" y="1374595"/>
            <a:ext cx="4104167" cy="147732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การมีส่วนร่วมของผู้ปกครองเพื่อเลือกคณะ/หลักสูตร</a:t>
            </a:r>
          </a:p>
          <a:p>
            <a:r>
              <a:rPr lang="th-TH" sz="18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ในการเรียนต่ออุดมศึกษาของบุตรหลาน </a:t>
            </a:r>
          </a:p>
          <a:p>
            <a:pPr marL="342900" indent="-342900">
              <a:buAutoNum type="arabicPeriod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มีส่วนร่วมในการตัดสินใจ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79% </a:t>
            </a:r>
          </a:p>
          <a:p>
            <a:pPr marL="342900" indent="-342900">
              <a:buAutoNum type="arabicPeriod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บุตรหลานตัดสินใจ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17%</a:t>
            </a: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</a:t>
            </a:r>
          </a:p>
          <a:p>
            <a:pPr marL="342900" indent="-342900">
              <a:buAutoNum type="arabicPeriod"/>
            </a:pPr>
            <a:r>
              <a:rPr lang="th-TH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ตัดสินใจให้บุตรหลาน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4% </a:t>
            </a:r>
            <a:endParaRPr lang="th-TH" sz="1800" dirty="0">
              <a:solidFill>
                <a:schemeClr val="accent5">
                  <a:lumMod val="50000"/>
                </a:schemeClr>
              </a:solidFill>
              <a:latin typeface="JasmineUPC" panose="02020603050405020304" pitchFamily="18" charset="-34"/>
              <a:cs typeface="JasmineUPC" panose="02020603050405020304" pitchFamily="18" charset="-34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69624" y="2892826"/>
            <a:ext cx="9705897" cy="3874530"/>
          </a:xfrm>
          <a:prstGeom prst="roundRect">
            <a:avLst>
              <a:gd name="adj" fmla="val 2985"/>
            </a:avLst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46" name="Chart 45"/>
          <p:cNvGraphicFramePr/>
          <p:nvPr>
            <p:extLst>
              <p:ext uri="{D42A27DB-BD31-4B8C-83A1-F6EECF244321}">
                <p14:modId xmlns:p14="http://schemas.microsoft.com/office/powerpoint/2010/main" val="2780201189"/>
              </p:ext>
            </p:extLst>
          </p:nvPr>
        </p:nvGraphicFramePr>
        <p:xfrm>
          <a:off x="5071566" y="3401778"/>
          <a:ext cx="4291302" cy="3550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val="919685296"/>
              </p:ext>
            </p:extLst>
          </p:nvPr>
        </p:nvGraphicFramePr>
        <p:xfrm>
          <a:off x="787579" y="3758485"/>
          <a:ext cx="3632929" cy="2928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2810" y="2914520"/>
            <a:ext cx="3894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ความคิดเห็นของผู้ปกครองต่อการทดสอบต่างๆ ของนักเรียนชั้นม.ปลาย พบว่า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60%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ระบุเหมาะสมแล้ว ขณะที่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40%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ระบุการทดสอบจำนวนมากเกินไป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71566" y="2927488"/>
            <a:ext cx="47227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72%</a:t>
            </a:r>
            <a:r>
              <a:rPr lang="th-TH" sz="1600" b="1" dirty="0" smtClean="0">
                <a:solidFill>
                  <a:srgbClr val="002060"/>
                </a:solidFill>
                <a:latin typeface="JasmineUPC" panose="02020603050405020304" pitchFamily="18" charset="-34"/>
                <a:cs typeface="JasmineUPC" panose="02020603050405020304" pitchFamily="18" charset="-34"/>
              </a:rPr>
              <a:t> ของผู้ปกครองที่มีรายได้ยากจน มองว่า การรับตรงของสถาบันอุดมศึกษา/มหาวิทยาลัยทำให้เกิดความไม่เท่าเทียมโดยเฉพาะครอบครัวที่มีฐานะทางการเงินที่ดี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7124" y="11477"/>
            <a:ext cx="674735" cy="7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</TotalTime>
  <Words>1497</Words>
  <Application>Microsoft Office PowerPoint</Application>
  <PresentationFormat>A4 Paper (210x297 mm)</PresentationFormat>
  <Paragraphs>165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Cordia New</vt:lpstr>
      <vt:lpstr>JasmineUPC</vt:lpstr>
      <vt:lpstr>TH SarabunPSK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Pamornsri Piboonruamsilp</dc:creator>
  <cp:lastModifiedBy>Pamornsri Piboonruamsilp</cp:lastModifiedBy>
  <cp:revision>104</cp:revision>
  <cp:lastPrinted>2016-04-26T07:13:58Z</cp:lastPrinted>
  <dcterms:created xsi:type="dcterms:W3CDTF">2016-04-17T16:16:22Z</dcterms:created>
  <dcterms:modified xsi:type="dcterms:W3CDTF">2016-04-27T06:58:16Z</dcterms:modified>
</cp:coreProperties>
</file>